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5" r:id="rId1"/>
  </p:sldMasterIdLst>
  <p:notesMasterIdLst>
    <p:notesMasterId r:id="rId22"/>
  </p:notesMasterIdLst>
  <p:handoutMasterIdLst>
    <p:handoutMasterId r:id="rId23"/>
  </p:handoutMasterIdLst>
  <p:sldIdLst>
    <p:sldId id="1213" r:id="rId2"/>
    <p:sldId id="1472" r:id="rId3"/>
    <p:sldId id="1473" r:id="rId4"/>
    <p:sldId id="1478" r:id="rId5"/>
    <p:sldId id="1474" r:id="rId6"/>
    <p:sldId id="1475" r:id="rId7"/>
    <p:sldId id="1477" r:id="rId8"/>
    <p:sldId id="1480" r:id="rId9"/>
    <p:sldId id="1491" r:id="rId10"/>
    <p:sldId id="1492" r:id="rId11"/>
    <p:sldId id="1484" r:id="rId12"/>
    <p:sldId id="1485" r:id="rId13"/>
    <p:sldId id="1483" r:id="rId14"/>
    <p:sldId id="1487" r:id="rId15"/>
    <p:sldId id="1493" r:id="rId16"/>
    <p:sldId id="1482" r:id="rId17"/>
    <p:sldId id="1490" r:id="rId18"/>
    <p:sldId id="1489" r:id="rId19"/>
    <p:sldId id="1476" r:id="rId20"/>
    <p:sldId id="149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phos" initials="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0A6"/>
    <a:srgbClr val="1C4F85"/>
    <a:srgbClr val="001021"/>
    <a:srgbClr val="105499"/>
    <a:srgbClr val="0E4185"/>
    <a:srgbClr val="1E5B99"/>
    <a:srgbClr val="2163A6"/>
    <a:srgbClr val="246DB5"/>
    <a:srgbClr val="1364B5"/>
    <a:srgbClr val="0A53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3" autoAdjust="0"/>
    <p:restoredTop sz="57390" autoAdjust="0"/>
  </p:normalViewPr>
  <p:slideViewPr>
    <p:cSldViewPr snapToGrid="0" snapToObjects="1">
      <p:cViewPr varScale="1">
        <p:scale>
          <a:sx n="79" d="100"/>
          <a:sy n="79" d="100"/>
        </p:scale>
        <p:origin x="2493" y="55"/>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10240"/>
    </p:cViewPr>
  </p:sorterViewPr>
  <p:notesViewPr>
    <p:cSldViewPr snapToGrid="0" snapToObjects="1">
      <p:cViewPr varScale="1">
        <p:scale>
          <a:sx n="249" d="100"/>
          <a:sy n="249" d="100"/>
        </p:scale>
        <p:origin x="2872"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1B66C5-506F-E84B-BAA8-D37CFB53A7BD}" type="datetimeFigureOut">
              <a:rPr lang="en-US" smtClean="0"/>
              <a:t>10/31/2018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296937-A7FC-EB42-840C-14DAEC2967A3}" type="slidenum">
              <a:rPr lang="en-US" smtClean="0"/>
              <a:t>‹#›</a:t>
            </a:fld>
            <a:endParaRPr lang="en-US"/>
          </a:p>
        </p:txBody>
      </p:sp>
    </p:spTree>
    <p:extLst>
      <p:ext uri="{BB962C8B-B14F-4D97-AF65-F5344CB8AC3E}">
        <p14:creationId xmlns:p14="http://schemas.microsoft.com/office/powerpoint/2010/main" val="1266948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B71F68-CD23-AA48-AD80-B6C70AC6A79F}" type="datetimeFigureOut">
              <a:rPr lang="en-US" smtClean="0"/>
              <a:t>10/31/2018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E34D68-8857-5A41-94FA-9A368DA3B596}" type="slidenum">
              <a:rPr lang="en-US" smtClean="0"/>
              <a:t>‹#›</a:t>
            </a:fld>
            <a:endParaRPr lang="en-US"/>
          </a:p>
        </p:txBody>
      </p:sp>
    </p:spTree>
    <p:extLst>
      <p:ext uri="{BB962C8B-B14F-4D97-AF65-F5344CB8AC3E}">
        <p14:creationId xmlns:p14="http://schemas.microsoft.com/office/powerpoint/2010/main" val="1294600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this session on what’s coming in XG Firewall v17.5.  The team is hard at work putting the finishing touches on this release which should be available in Beta form during the first week of October.</a:t>
            </a:r>
          </a:p>
        </p:txBody>
      </p:sp>
      <p:sp>
        <p:nvSpPr>
          <p:cNvPr id="4" name="Slide Number Placeholder 3"/>
          <p:cNvSpPr>
            <a:spLocks noGrp="1"/>
          </p:cNvSpPr>
          <p:nvPr>
            <p:ph type="sldNum" sz="quarter" idx="5"/>
          </p:nvPr>
        </p:nvSpPr>
        <p:spPr/>
        <p:txBody>
          <a:bodyPr/>
          <a:lstStyle/>
          <a:p>
            <a:fld id="{A6E34D68-8857-5A41-94FA-9A368DA3B596}" type="slidenum">
              <a:rPr lang="en-US" smtClean="0"/>
              <a:t>1</a:t>
            </a:fld>
            <a:endParaRPr lang="en-US"/>
          </a:p>
        </p:txBody>
      </p:sp>
    </p:spTree>
    <p:extLst>
      <p:ext uri="{BB962C8B-B14F-4D97-AF65-F5344CB8AC3E}">
        <p14:creationId xmlns:p14="http://schemas.microsoft.com/office/powerpoint/2010/main" val="781703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Web policy overrides is another top requested feature, again – very much in demand by education institutions.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allows authorized users, such as teachers, to override blocked sites on user devices – temporarily allowing access.  Administrators define which users (or teachers) have the option to authorize policy overrides. Those users can then create their own override codes, like simple passwords, in the XG Firewall User Portal and define rules about which sites they can be used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Codes can then be shared with End-users in the class room, who enter them directly into the block page to allow access to a blocked site. Override code rules can be broad – allowing any traffic or whole categories – or more narrow – allowing only individual sites or domains – and can also be limited by time and day. And to avoid abuse, codes can easily be changed or cancelled.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Administrators can see a full list of all override codes created and disable or delete them, as well as defining sites or categories that can never be overridden.  There is also a new report providing full historical insight into web override use.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E34D68-8857-5A41-94FA-9A368DA3B596}" type="slidenum">
              <a:rPr lang="en-US" smtClean="0"/>
              <a:t>10</a:t>
            </a:fld>
            <a:endParaRPr lang="en-US"/>
          </a:p>
        </p:txBody>
      </p:sp>
    </p:spTree>
    <p:extLst>
      <p:ext uri="{BB962C8B-B14F-4D97-AF65-F5344CB8AC3E}">
        <p14:creationId xmlns:p14="http://schemas.microsoft.com/office/powerpoint/2010/main" val="3108061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Firewall rule group enhancements include an option to create matching criteria that will be used to automatically assign new rules to that group.  You can see an example here where the matching criteria is set to any internal destination zone, so any rule created that matches this </a:t>
            </a:r>
            <a:r>
              <a:rPr lang="en-US" sz="1200" kern="1200" dirty="0" err="1">
                <a:solidFill>
                  <a:schemeClr val="tx1"/>
                </a:solidFill>
                <a:effectLst/>
                <a:latin typeface="+mn-lt"/>
                <a:ea typeface="+mn-ea"/>
                <a:cs typeface="+mn-cs"/>
              </a:rPr>
              <a:t>critiera</a:t>
            </a:r>
            <a:r>
              <a:rPr lang="en-US" sz="1200" kern="1200" dirty="0">
                <a:solidFill>
                  <a:schemeClr val="tx1"/>
                </a:solidFill>
                <a:effectLst/>
                <a:latin typeface="+mn-lt"/>
                <a:ea typeface="+mn-ea"/>
                <a:cs typeface="+mn-cs"/>
              </a:rPr>
              <a:t> like a LAN to DMZ type rule will automatically be assigned to this group.  </a:t>
            </a:r>
            <a:endParaRPr lang="en-US" dirty="0"/>
          </a:p>
        </p:txBody>
      </p:sp>
      <p:sp>
        <p:nvSpPr>
          <p:cNvPr id="4" name="Slide Number Placeholder 3"/>
          <p:cNvSpPr>
            <a:spLocks noGrp="1"/>
          </p:cNvSpPr>
          <p:nvPr>
            <p:ph type="sldNum" sz="quarter" idx="5"/>
          </p:nvPr>
        </p:nvSpPr>
        <p:spPr/>
        <p:txBody>
          <a:bodyPr/>
          <a:lstStyle/>
          <a:p>
            <a:fld id="{A6E34D68-8857-5A41-94FA-9A368DA3B596}" type="slidenum">
              <a:rPr lang="en-US" smtClean="0"/>
              <a:t>11</a:t>
            </a:fld>
            <a:endParaRPr lang="en-US"/>
          </a:p>
        </p:txBody>
      </p:sp>
    </p:spTree>
    <p:extLst>
      <p:ext uri="{BB962C8B-B14F-4D97-AF65-F5344CB8AC3E}">
        <p14:creationId xmlns:p14="http://schemas.microsoft.com/office/powerpoint/2010/main" val="1276227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setup your groups and the matching </a:t>
            </a:r>
            <a:r>
              <a:rPr lang="en-US" dirty="0" err="1"/>
              <a:t>critiera</a:t>
            </a:r>
            <a:r>
              <a:rPr lang="en-US" dirty="0"/>
              <a:t>, you can then select a group when creating a rule from this new drop-down list, and one of the options is “automatic” which will assign the rule to a group automatically based on the matching criteria.</a:t>
            </a:r>
          </a:p>
          <a:p>
            <a:endParaRPr lang="en-US" dirty="0"/>
          </a:p>
          <a:p>
            <a:r>
              <a:rPr lang="en-US" dirty="0"/>
              <a:t>These features will be most welcomed by organizations managing large rule sets.</a:t>
            </a:r>
          </a:p>
        </p:txBody>
      </p:sp>
      <p:sp>
        <p:nvSpPr>
          <p:cNvPr id="4" name="Slide Number Placeholder 3"/>
          <p:cNvSpPr>
            <a:spLocks noGrp="1"/>
          </p:cNvSpPr>
          <p:nvPr>
            <p:ph type="sldNum" sz="quarter" idx="5"/>
          </p:nvPr>
        </p:nvSpPr>
        <p:spPr/>
        <p:txBody>
          <a:bodyPr/>
          <a:lstStyle/>
          <a:p>
            <a:fld id="{A6E34D68-8857-5A41-94FA-9A368DA3B596}" type="slidenum">
              <a:rPr lang="en-US" smtClean="0"/>
              <a:t>12</a:t>
            </a:fld>
            <a:endParaRPr lang="en-US"/>
          </a:p>
        </p:txBody>
      </p:sp>
    </p:spTree>
    <p:extLst>
      <p:ext uri="{BB962C8B-B14F-4D97-AF65-F5344CB8AC3E}">
        <p14:creationId xmlns:p14="http://schemas.microsoft.com/office/powerpoint/2010/main" val="3648824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all-new XG Firewall Log Viewer was launched with v17 and in this release it gets further enhancements.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standard column view, there is a new option as you can see here, to customize the columns displayed in the log viewer.  Up to 17 different columns can be selected from the full set of fields that are available based on the selected module being monitored.</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improvements include an update to the filter list which is now sorted in alphabetical order and now all rule ID’s in log entries are hyperlinked that will open the related firewall rule in the main window when clicked… Making it easy to see what firewall rule is associated with a particular log entry.</a:t>
            </a:r>
            <a:endParaRPr lang="en-US" dirty="0"/>
          </a:p>
        </p:txBody>
      </p:sp>
      <p:sp>
        <p:nvSpPr>
          <p:cNvPr id="4" name="Slide Number Placeholder 3"/>
          <p:cNvSpPr>
            <a:spLocks noGrp="1"/>
          </p:cNvSpPr>
          <p:nvPr>
            <p:ph type="sldNum" sz="quarter" idx="5"/>
          </p:nvPr>
        </p:nvSpPr>
        <p:spPr/>
        <p:txBody>
          <a:bodyPr/>
          <a:lstStyle/>
          <a:p>
            <a:fld id="{A6E34D68-8857-5A41-94FA-9A368DA3B596}" type="slidenum">
              <a:rPr lang="en-US" smtClean="0"/>
              <a:t>13</a:t>
            </a:fld>
            <a:endParaRPr lang="en-US"/>
          </a:p>
        </p:txBody>
      </p:sp>
    </p:spTree>
    <p:extLst>
      <p:ext uri="{BB962C8B-B14F-4D97-AF65-F5344CB8AC3E}">
        <p14:creationId xmlns:p14="http://schemas.microsoft.com/office/powerpoint/2010/main" val="987303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XG Firewall email enhancements include verification of the recipient using Active Directory and Sender Policy Framework (SPF) spoofing protection.  The Mail Transfer Agent (MTA) is also being updated to Exim which is the same as the MTA used in SG UTM.  Together these enhancements address our top requested email features from our SG UTM customers and partners.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E34D68-8857-5A41-94FA-9A368DA3B596}" type="slidenum">
              <a:rPr lang="en-US" smtClean="0"/>
              <a:t>14</a:t>
            </a:fld>
            <a:endParaRPr lang="en-US"/>
          </a:p>
        </p:txBody>
      </p:sp>
    </p:spTree>
    <p:extLst>
      <p:ext uri="{BB962C8B-B14F-4D97-AF65-F5344CB8AC3E}">
        <p14:creationId xmlns:p14="http://schemas.microsoft.com/office/powerpoint/2010/main" val="166231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time we have been enhancing protection and performance of the IPS engine by adding the </a:t>
            </a:r>
            <a:r>
              <a:rPr lang="en-US" sz="1200" kern="1200" dirty="0" err="1">
                <a:solidFill>
                  <a:schemeClr val="tx1"/>
                </a:solidFill>
                <a:effectLst/>
                <a:latin typeface="+mn-lt"/>
                <a:ea typeface="+mn-ea"/>
                <a:cs typeface="+mn-cs"/>
              </a:rPr>
              <a:t>Talos</a:t>
            </a:r>
            <a:r>
              <a:rPr lang="en-US" sz="1200" kern="1200" dirty="0">
                <a:solidFill>
                  <a:schemeClr val="tx1"/>
                </a:solidFill>
                <a:effectLst/>
                <a:latin typeface="+mn-lt"/>
                <a:ea typeface="+mn-ea"/>
                <a:cs typeface="+mn-cs"/>
              </a:rPr>
              <a:t> commercial IPS signature library from Cisco.  We augment the </a:t>
            </a:r>
            <a:r>
              <a:rPr lang="en-US" sz="1200" kern="1200" dirty="0" err="1">
                <a:solidFill>
                  <a:schemeClr val="tx1"/>
                </a:solidFill>
                <a:effectLst/>
                <a:latin typeface="+mn-lt"/>
                <a:ea typeface="+mn-ea"/>
                <a:cs typeface="+mn-cs"/>
              </a:rPr>
              <a:t>Talos</a:t>
            </a:r>
            <a:r>
              <a:rPr lang="en-US" sz="1200" kern="1200" dirty="0">
                <a:solidFill>
                  <a:schemeClr val="tx1"/>
                </a:solidFill>
                <a:effectLst/>
                <a:latin typeface="+mn-lt"/>
                <a:ea typeface="+mn-ea"/>
                <a:cs typeface="+mn-cs"/>
              </a:rPr>
              <a:t> library with additional signatures as required to ensure optimal intrusion protection.  The </a:t>
            </a:r>
            <a:r>
              <a:rPr lang="en-US" sz="1200" kern="1200" dirty="0" err="1">
                <a:solidFill>
                  <a:schemeClr val="tx1"/>
                </a:solidFill>
                <a:effectLst/>
                <a:latin typeface="+mn-lt"/>
                <a:ea typeface="+mn-ea"/>
                <a:cs typeface="+mn-cs"/>
              </a:rPr>
              <a:t>Talos</a:t>
            </a:r>
            <a:r>
              <a:rPr lang="en-US" sz="1200" kern="1200" dirty="0">
                <a:solidFill>
                  <a:schemeClr val="tx1"/>
                </a:solidFill>
                <a:effectLst/>
                <a:latin typeface="+mn-lt"/>
                <a:ea typeface="+mn-ea"/>
                <a:cs typeface="+mn-cs"/>
              </a:rPr>
              <a:t> library includes more granular categories, and in v17.5  we are making those available in the IPS policy tool, making it easier to build more granular IPS policies.  As you can see here, you can get very specific with category selection such as which particular browser you want to select IPS patterns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those wondering, </a:t>
            </a:r>
            <a:r>
              <a:rPr lang="en-US" sz="1200" kern="1200" dirty="0" err="1">
                <a:solidFill>
                  <a:schemeClr val="tx1"/>
                </a:solidFill>
                <a:effectLst/>
                <a:latin typeface="+mn-lt"/>
                <a:ea typeface="+mn-ea"/>
                <a:cs typeface="+mn-cs"/>
              </a:rPr>
              <a:t>Talos</a:t>
            </a:r>
            <a:r>
              <a:rPr lang="en-US" sz="1200" kern="1200" dirty="0">
                <a:solidFill>
                  <a:schemeClr val="tx1"/>
                </a:solidFill>
                <a:effectLst/>
                <a:latin typeface="+mn-lt"/>
                <a:ea typeface="+mn-ea"/>
                <a:cs typeface="+mn-cs"/>
              </a:rPr>
              <a:t> is a highly respected network security analysis group working around the clock to respond to the latest trends in hacking, intrusions, and malware… just like our own </a:t>
            </a:r>
            <a:r>
              <a:rPr lang="en-US" sz="1200" kern="1200" dirty="0" err="1">
                <a:solidFill>
                  <a:schemeClr val="tx1"/>
                </a:solidFill>
                <a:effectLst/>
                <a:latin typeface="+mn-lt"/>
                <a:ea typeface="+mn-ea"/>
                <a:cs typeface="+mn-cs"/>
              </a:rPr>
              <a:t>SophosLabs</a:t>
            </a:r>
            <a:r>
              <a:rPr lang="en-US" sz="1200" kern="1200" dirty="0">
                <a:solidFill>
                  <a:schemeClr val="tx1"/>
                </a:solidFill>
                <a:effectLst/>
                <a:latin typeface="+mn-lt"/>
                <a:ea typeface="+mn-ea"/>
                <a:cs typeface="+mn-cs"/>
              </a:rPr>
              <a:t>. So this is a great partnership that bolsters our IPS protection and also provides more granular IPS policy controls.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6E34D68-8857-5A41-94FA-9A368DA3B596}" type="slidenum">
              <a:rPr lang="en-US" smtClean="0"/>
              <a:t>15</a:t>
            </a:fld>
            <a:endParaRPr lang="en-US"/>
          </a:p>
        </p:txBody>
      </p:sp>
    </p:spTree>
    <p:extLst>
      <p:ext uri="{BB962C8B-B14F-4D97-AF65-F5344CB8AC3E}">
        <p14:creationId xmlns:p14="http://schemas.microsoft.com/office/powerpoint/2010/main" val="1488278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v17.5 we are launching Sophos Connect, a new IPSec VPN Client that makes VPN connections easy to deploy and seamless for end-users to utilize.  Connection profiles can be easily deployed or added at any time.  The application runs as a system try or menu bar item on Windows and Macs respectively.  It is freely available for all XG Firewall customers and partners.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E34D68-8857-5A41-94FA-9A368DA3B596}" type="slidenum">
              <a:rPr lang="en-US" smtClean="0"/>
              <a:t>16</a:t>
            </a:fld>
            <a:endParaRPr lang="en-US"/>
          </a:p>
        </p:txBody>
      </p:sp>
    </p:spTree>
    <p:extLst>
      <p:ext uri="{BB962C8B-B14F-4D97-AF65-F5344CB8AC3E}">
        <p14:creationId xmlns:p14="http://schemas.microsoft.com/office/powerpoint/2010/main" val="3303891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now set redundancy groups for IPSec tunnels that will handle fail-over automatically in the event of a disruption and restore once the primary link is available.  There is also now a similar option for WAN link restoration following a fail-over as well that will either assign only new connections to the restored link or all connections.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E34D68-8857-5A41-94FA-9A368DA3B596}" type="slidenum">
              <a:rPr lang="en-US" smtClean="0"/>
              <a:t>17</a:t>
            </a:fld>
            <a:endParaRPr lang="en-US"/>
          </a:p>
        </p:txBody>
      </p:sp>
    </p:spTree>
    <p:extLst>
      <p:ext uri="{BB962C8B-B14F-4D97-AF65-F5344CB8AC3E}">
        <p14:creationId xmlns:p14="http://schemas.microsoft.com/office/powerpoint/2010/main" val="947525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XG Firewall Client Authentication Agent is a very popular authentication method, especially with our Cyberoam customers, and in v17.5 it gets a number of important enhancements including per-machine (rather than per-user) installation support, an option to hide on startup, an option for the user to explicitly logout, automatic reconnection on wake from sleep, MAC address telemetry sharing to support MAC address filtering as well as support for Windows XP.</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E34D68-8857-5A41-94FA-9A368DA3B596}" type="slidenum">
              <a:rPr lang="en-US" smtClean="0"/>
              <a:t>18</a:t>
            </a:fld>
            <a:endParaRPr lang="en-US"/>
          </a:p>
        </p:txBody>
      </p:sp>
    </p:spTree>
    <p:extLst>
      <p:ext uri="{BB962C8B-B14F-4D97-AF65-F5344CB8AC3E}">
        <p14:creationId xmlns:p14="http://schemas.microsoft.com/office/powerpoint/2010/main" val="1797975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Support for the latest Wave 2 APX Series wireless access points will be provided in a follow-on maintenance release shortly after the release of v17.5. This is a great opportunity for XG firewall customers to refresh their </a:t>
            </a:r>
            <a:r>
              <a:rPr lang="en-US" sz="1200" kern="1200" dirty="0" err="1">
                <a:solidFill>
                  <a:schemeClr val="tx1"/>
                </a:solidFill>
                <a:effectLst/>
                <a:latin typeface="+mn-lt"/>
                <a:ea typeface="+mn-ea"/>
                <a:cs typeface="+mn-cs"/>
              </a:rPr>
              <a:t>wirless</a:t>
            </a:r>
            <a:r>
              <a:rPr lang="en-US" sz="1200" kern="1200" dirty="0">
                <a:solidFill>
                  <a:schemeClr val="tx1"/>
                </a:solidFill>
                <a:effectLst/>
                <a:latin typeface="+mn-lt"/>
                <a:ea typeface="+mn-ea"/>
                <a:cs typeface="+mn-cs"/>
              </a:rPr>
              <a:t> access points to the latest technology that delivers up to twice the connectivity speed, greater capacity in high density environments and optimized performance… There’s three compelling new models to choose from, the APX 740, 530, and 320 which all over state of the art 802.11AC wave 2 wireless performance.  Everyone loves new hardware, so this promises to be a hot update for everyone.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2D0A658-0E1D-CA47-BDF5-D4FA0F7DE494}" type="slidenum">
              <a:rPr lang="en-US" smtClean="0"/>
              <a:t>19</a:t>
            </a:fld>
            <a:endParaRPr lang="en-US"/>
          </a:p>
        </p:txBody>
      </p:sp>
    </p:spTree>
    <p:extLst>
      <p:ext uri="{BB962C8B-B14F-4D97-AF65-F5344CB8AC3E}">
        <p14:creationId xmlns:p14="http://schemas.microsoft.com/office/powerpoint/2010/main" val="1631650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features in v17.5 fall into four categories… and I will go through all of these in more detail, but in summary, XG Firewall is joining Sophos Central, adding new Synchronized Security features, adding support for the new APX wireless access points, and delivering a number of top requested features from customers and partners.</a:t>
            </a:r>
          </a:p>
        </p:txBody>
      </p:sp>
      <p:sp>
        <p:nvSpPr>
          <p:cNvPr id="4" name="Slide Number Placeholder 3"/>
          <p:cNvSpPr>
            <a:spLocks noGrp="1"/>
          </p:cNvSpPr>
          <p:nvPr>
            <p:ph type="sldNum" sz="quarter" idx="5"/>
          </p:nvPr>
        </p:nvSpPr>
        <p:spPr/>
        <p:txBody>
          <a:bodyPr/>
          <a:lstStyle/>
          <a:p>
            <a:fld id="{F7DDE944-6CEA-4780-A1CC-AC2E6B73CB5F}" type="slidenum">
              <a:rPr lang="en-US" smtClean="0"/>
              <a:t>2</a:t>
            </a:fld>
            <a:endParaRPr lang="en-US"/>
          </a:p>
        </p:txBody>
      </p:sp>
    </p:spTree>
    <p:extLst>
      <p:ext uri="{BB962C8B-B14F-4D97-AF65-F5344CB8AC3E}">
        <p14:creationId xmlns:p14="http://schemas.microsoft.com/office/powerpoint/2010/main" val="540100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concludes our sneak peak at v17.5 which as I mentioned should be available in early October for beta and preview, with GA to follow in November.  I’ll now turn it over to Alan who will address your questions.</a:t>
            </a:r>
          </a:p>
        </p:txBody>
      </p:sp>
      <p:sp>
        <p:nvSpPr>
          <p:cNvPr id="4" name="Slide Number Placeholder 3"/>
          <p:cNvSpPr>
            <a:spLocks noGrp="1"/>
          </p:cNvSpPr>
          <p:nvPr>
            <p:ph type="sldNum" sz="quarter" idx="5"/>
          </p:nvPr>
        </p:nvSpPr>
        <p:spPr/>
        <p:txBody>
          <a:bodyPr/>
          <a:lstStyle/>
          <a:p>
            <a:fld id="{A6E34D68-8857-5A41-94FA-9A368DA3B596}" type="slidenum">
              <a:rPr lang="en-US" smtClean="0"/>
              <a:t>20</a:t>
            </a:fld>
            <a:endParaRPr lang="en-US"/>
          </a:p>
        </p:txBody>
      </p:sp>
    </p:spTree>
    <p:extLst>
      <p:ext uri="{BB962C8B-B14F-4D97-AF65-F5344CB8AC3E}">
        <p14:creationId xmlns:p14="http://schemas.microsoft.com/office/powerpoint/2010/main" val="1640411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addition of XG Firewall management to Sophos Central is a significant milestone as customers now have the option to manage the entire portfolio of Sophos Synchronized Security products in Sophos Central.  This includes:  Endpoint, Server, Mobile, Device Encryption, Wireless, Email and now XG Firewall.</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Firewalls can be joined to Sophos Central quickly and easily and managed from within Sophos Central securely from anywhere without having to enable HTTPS login access from the WAN interface on the firewall.  All customer XG Firewall devices will appear in Sophos Central and they can be managed individually as if you were logged onto the actual device.  Sophos Central displays the actual user interface from the XG device in Sophos Central so there is no synchronization of settings or configuration between Central and the device required.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 few very compelling value added features that come with Central Management of XG… Including…</a:t>
            </a:r>
          </a:p>
          <a:p>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Backup Management:</a:t>
            </a:r>
            <a:r>
              <a:rPr lang="en-US" sz="1200" kern="1200" dirty="0">
                <a:solidFill>
                  <a:schemeClr val="tx1"/>
                </a:solidFill>
                <a:effectLst/>
                <a:latin typeface="+mn-lt"/>
                <a:ea typeface="+mn-ea"/>
                <a:cs typeface="+mn-cs"/>
              </a:rPr>
              <a:t> Additional features that Sophos Central management provides include the option to store regularly scheduled backup files in Central automatically for safe keeping along with easy and convenient access to your historic backup files should they be required.</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Alerting:</a:t>
            </a:r>
            <a:r>
              <a:rPr lang="en-US" sz="1200" kern="1200" dirty="0">
                <a:solidFill>
                  <a:schemeClr val="tx1"/>
                </a:solidFill>
                <a:effectLst/>
                <a:latin typeface="+mn-lt"/>
                <a:ea typeface="+mn-ea"/>
                <a:cs typeface="+mn-cs"/>
              </a:rPr>
              <a:t> XG Firewall alerts will appear on the main Sophos Central dashboard including connectivity alerts for interfaces and VPN, resource utilization , licensing notifications, and security events.</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Firmware Updates:</a:t>
            </a:r>
            <a:r>
              <a:rPr lang="en-US" sz="1200" kern="1200" dirty="0">
                <a:solidFill>
                  <a:schemeClr val="tx1"/>
                </a:solidFill>
                <a:effectLst/>
                <a:latin typeface="+mn-lt"/>
                <a:ea typeface="+mn-ea"/>
                <a:cs typeface="+mn-cs"/>
              </a:rPr>
              <a:t> You can manage firmware updates for XG Firewall from within Sophos Central – enabling an easy one-click update to the latest firmware.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E34D68-8857-5A41-94FA-9A368DA3B596}" type="slidenum">
              <a:rPr lang="en-US" smtClean="0"/>
              <a:t>3</a:t>
            </a:fld>
            <a:endParaRPr lang="en-US"/>
          </a:p>
        </p:txBody>
      </p:sp>
    </p:spTree>
    <p:extLst>
      <p:ext uri="{BB962C8B-B14F-4D97-AF65-F5344CB8AC3E}">
        <p14:creationId xmlns:p14="http://schemas.microsoft.com/office/powerpoint/2010/main" val="3074671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feature enables even a non-technical person to connect and configure a remote XG Firewall and get it connected into Sophos Central.  An administrator can add the new firewall in central and step through the initial setup wizard before the XG device is installed. They can then download the configuration or email it to another location, so it can be copied to a USB stick.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stick is then plugged into the XG Firewall device when it is first fired up, setting its initial configuration, after which it can be fully managed from Sophos Central.  For power users, the config file can be edited and customized further. </a:t>
            </a:r>
            <a:endParaRPr lang="en-US" dirty="0"/>
          </a:p>
        </p:txBody>
      </p:sp>
      <p:sp>
        <p:nvSpPr>
          <p:cNvPr id="4" name="Slide Number Placeholder 3"/>
          <p:cNvSpPr>
            <a:spLocks noGrp="1"/>
          </p:cNvSpPr>
          <p:nvPr>
            <p:ph type="sldNum" sz="quarter" idx="5"/>
          </p:nvPr>
        </p:nvSpPr>
        <p:spPr/>
        <p:txBody>
          <a:bodyPr/>
          <a:lstStyle/>
          <a:p>
            <a:fld id="{A6E34D68-8857-5A41-94FA-9A368DA3B596}" type="slidenum">
              <a:rPr lang="en-US" smtClean="0"/>
              <a:t>4</a:t>
            </a:fld>
            <a:endParaRPr lang="en-US"/>
          </a:p>
        </p:txBody>
      </p:sp>
    </p:spTree>
    <p:extLst>
      <p:ext uri="{BB962C8B-B14F-4D97-AF65-F5344CB8AC3E}">
        <p14:creationId xmlns:p14="http://schemas.microsoft.com/office/powerpoint/2010/main" val="1004096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Synchronized Security was first introduced with XG Firewall, Security Heartbeat™ settings in firewall rules allowed unhealthy endpoints with RED or YELLOW heartbeat status to be isolated by these firewall rules from accessing other parts of the network or the internet.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way, Security Heartbeat™ helps isolate infected endpoints to prevent a threat moving or spreading to other parts of the network or communicating out to the internet.</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v17.5, this feature is enhanced further with the ability to isolate unhealthy endpoints even from other endpoints on the same broadcast domain or network segment.  In many networks, several endpoints will often be connected through a switch to the firewall, and have unrestricted access to each other on this network segment without any firewall control.  This made it impossible for the firewall to intervene and block threats from moving laterally through the switch.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v17.5, lateral movement protection solves this challenge by automatically informing all healthy endpoints to ignore any traffic coming from any unhealthy endpoints, effectively isolating them completely until they can be cleaned up.  Once cleaned up, its Security Heartbeat status will return to GREEN and connectivity with other systems on the network will be automatically restored.</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addition, previously a RED heartbeat was triggered by malicious traffic detection, attempts to call home, or the ATP engine, or the endpoint identifying a threat.  Now in v17.5 IPS detections from compromised endpoints trying to exploit a vulnerability can also trigger a RED heartbeat condition and lateral movement protection as well, further enhancing protection from threats on the network.</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E34D68-8857-5A41-94FA-9A368DA3B596}" type="slidenum">
              <a:rPr lang="en-US" smtClean="0"/>
              <a:t>5</a:t>
            </a:fld>
            <a:endParaRPr lang="en-US"/>
          </a:p>
        </p:txBody>
      </p:sp>
    </p:spTree>
    <p:extLst>
      <p:ext uri="{BB962C8B-B14F-4D97-AF65-F5344CB8AC3E}">
        <p14:creationId xmlns:p14="http://schemas.microsoft.com/office/powerpoint/2010/main" val="152545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User authentication is critically important for all next-gen firewalls to provide user-based reporting and policy enforcement.  In a typical Active Directory environment, transparent user identity at the firewall is achieved either by installing an agent on the Directory Server to relay user identity information to the Firewall or on the endpoint to share user identification.  These agent solutions can be problematic to deploy in some situations and environments.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With v17.5, Endpoints on an Active Directory Domain, can now share user identity with the Firewall through the Security Heartbeat™ connection.  This makes user identification seamless and easy without having to deploy agents on the domain controllers.  This feature can be very helpful in many situations, but particularly where inline deployment of XG with other firewalls is desired. </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this solution is not a replacement for SATC which provides a user identification agent for multi-user systems like terminal services hosts.  SATC is still the best solution in these situations.  This solution also doesn’t support non-managed devices such as Linux hosts.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E34D68-8857-5A41-94FA-9A368DA3B596}" type="slidenum">
              <a:rPr lang="en-US" smtClean="0"/>
              <a:t>6</a:t>
            </a:fld>
            <a:endParaRPr lang="en-US"/>
          </a:p>
        </p:txBody>
      </p:sp>
    </p:spTree>
    <p:extLst>
      <p:ext uri="{BB962C8B-B14F-4D97-AF65-F5344CB8AC3E}">
        <p14:creationId xmlns:p14="http://schemas.microsoft.com/office/powerpoint/2010/main" val="1576420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also a ton of top requested features coming in v17.5 and they will appeal to a broad number of partners and customers, particularly education, but many of these features will be welcomed by everyone.</a:t>
            </a:r>
          </a:p>
        </p:txBody>
      </p:sp>
      <p:sp>
        <p:nvSpPr>
          <p:cNvPr id="4" name="Slide Number Placeholder 3"/>
          <p:cNvSpPr>
            <a:spLocks noGrp="1"/>
          </p:cNvSpPr>
          <p:nvPr>
            <p:ph type="sldNum" sz="quarter" idx="5"/>
          </p:nvPr>
        </p:nvSpPr>
        <p:spPr/>
        <p:txBody>
          <a:bodyPr/>
          <a:lstStyle/>
          <a:p>
            <a:fld id="{A6E34D68-8857-5A41-94FA-9A368DA3B596}" type="slidenum">
              <a:rPr lang="en-US" smtClean="0"/>
              <a:t>7</a:t>
            </a:fld>
            <a:endParaRPr lang="en-US"/>
          </a:p>
        </p:txBody>
      </p:sp>
    </p:spTree>
    <p:extLst>
      <p:ext uri="{BB962C8B-B14F-4D97-AF65-F5344CB8AC3E}">
        <p14:creationId xmlns:p14="http://schemas.microsoft.com/office/powerpoint/2010/main" val="3314853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Chromebooks are increasingly popular in education and some corporate environments, but they create a unique set of challenges for user identification with network firewalls.  XG Firewall v17.5 provides a Chromebook extension that shares Chromebook user IDs with the Firewall to enable full user-based policy enforcement and reporting.  Pre-requisites include an on-premise Active Directory Server synced to Google </a:t>
            </a:r>
            <a:r>
              <a:rPr lang="en-US" sz="1200" kern="1200" dirty="0" err="1">
                <a:solidFill>
                  <a:schemeClr val="tx1"/>
                </a:solidFill>
                <a:effectLst/>
                <a:latin typeface="+mn-lt"/>
                <a:ea typeface="+mn-ea"/>
                <a:cs typeface="+mn-cs"/>
              </a:rPr>
              <a:t>Gsuite</a:t>
            </a:r>
            <a:r>
              <a:rPr lang="en-US" sz="1200" kern="1200" dirty="0">
                <a:solidFill>
                  <a:schemeClr val="tx1"/>
                </a:solidFill>
                <a:effectLst/>
                <a:latin typeface="+mn-lt"/>
                <a:ea typeface="+mn-ea"/>
                <a:cs typeface="+mn-cs"/>
              </a:rPr>
              <a:t>.  The Chrome extension is pushed from the </a:t>
            </a:r>
            <a:r>
              <a:rPr lang="en-US" sz="1200" kern="1200" dirty="0" err="1">
                <a:solidFill>
                  <a:schemeClr val="tx1"/>
                </a:solidFill>
                <a:effectLst/>
                <a:latin typeface="+mn-lt"/>
                <a:ea typeface="+mn-ea"/>
                <a:cs typeface="+mn-cs"/>
              </a:rPr>
              <a:t>Gsuite</a:t>
            </a:r>
            <a:r>
              <a:rPr lang="en-US" sz="1200" kern="1200" dirty="0">
                <a:solidFill>
                  <a:schemeClr val="tx1"/>
                </a:solidFill>
                <a:effectLst/>
                <a:latin typeface="+mn-lt"/>
                <a:ea typeface="+mn-ea"/>
                <a:cs typeface="+mn-cs"/>
              </a:rPr>
              <a:t> admin console providing easy and seamless deployment that is transparent to users.</a:t>
            </a:r>
            <a:r>
              <a:rPr lang="en-CA" dirty="0">
                <a:effectLst/>
              </a:rPr>
              <a:t> This is a feature that a lot of education customers are going to love.</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E34D68-8857-5A41-94FA-9A368DA3B596}" type="slidenum">
              <a:rPr lang="en-US" smtClean="0"/>
              <a:t>8</a:t>
            </a:fld>
            <a:endParaRPr lang="en-US"/>
          </a:p>
        </p:txBody>
      </p:sp>
    </p:spTree>
    <p:extLst>
      <p:ext uri="{BB962C8B-B14F-4D97-AF65-F5344CB8AC3E}">
        <p14:creationId xmlns:p14="http://schemas.microsoft.com/office/powerpoint/2010/main" val="3725348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few enhancements to web policy enforcement are included in v17.5 that have been highly requested by many customers, particularly those in the education sector.  Web policies have been expanded to include many settings that were previously global configuration options.  Search engine enforcement, including </a:t>
            </a:r>
            <a:r>
              <a:rPr lang="en-US" sz="1200" kern="1200" dirty="0" err="1">
                <a:solidFill>
                  <a:schemeClr val="tx1"/>
                </a:solidFill>
                <a:effectLst/>
                <a:latin typeface="+mn-lt"/>
                <a:ea typeface="+mn-ea"/>
                <a:cs typeface="+mn-cs"/>
              </a:rPr>
              <a:t>SafeSearch</a:t>
            </a:r>
            <a:r>
              <a:rPr lang="en-US" sz="1200" kern="1200" dirty="0">
                <a:solidFill>
                  <a:schemeClr val="tx1"/>
                </a:solidFill>
                <a:effectLst/>
                <a:latin typeface="+mn-lt"/>
                <a:ea typeface="+mn-ea"/>
                <a:cs typeface="+mn-cs"/>
              </a:rPr>
              <a:t> and YouTube restrictions, along with download file size limits, and Google App domain restrictions are all set on a per-policy basis now providing much greater flexibility in how these controls are applied.</a:t>
            </a:r>
            <a:r>
              <a:rPr lang="en-CA" dirty="0">
                <a:effectLst/>
              </a:rPr>
              <a:t> </a:t>
            </a:r>
            <a:endParaRPr lang="en-US" dirty="0"/>
          </a:p>
        </p:txBody>
      </p:sp>
      <p:sp>
        <p:nvSpPr>
          <p:cNvPr id="4" name="Slide Number Placeholder 3"/>
          <p:cNvSpPr>
            <a:spLocks noGrp="1"/>
          </p:cNvSpPr>
          <p:nvPr>
            <p:ph type="sldNum" sz="quarter" idx="5"/>
          </p:nvPr>
        </p:nvSpPr>
        <p:spPr/>
        <p:txBody>
          <a:bodyPr/>
          <a:lstStyle/>
          <a:p>
            <a:fld id="{A6E34D68-8857-5A41-94FA-9A368DA3B596}" type="slidenum">
              <a:rPr lang="en-US" smtClean="0"/>
              <a:t>9</a:t>
            </a:fld>
            <a:endParaRPr lang="en-US"/>
          </a:p>
        </p:txBody>
      </p:sp>
    </p:spTree>
    <p:extLst>
      <p:ext uri="{BB962C8B-B14F-4D97-AF65-F5344CB8AC3E}">
        <p14:creationId xmlns:p14="http://schemas.microsoft.com/office/powerpoint/2010/main" val="3127917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bg>
      <p:bgPr>
        <a:gradFill flip="none" rotWithShape="1">
          <a:gsLst>
            <a:gs pos="0">
              <a:srgbClr val="105499"/>
            </a:gs>
            <a:gs pos="40000">
              <a:srgbClr val="083F76"/>
            </a:gs>
            <a:gs pos="100000">
              <a:srgbClr val="001021"/>
            </a:gs>
            <a:gs pos="80000">
              <a:schemeClr val="accent6">
                <a:lumMod val="6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1524000" y="1807533"/>
            <a:ext cx="9144000" cy="2387600"/>
          </a:xfrm>
        </p:spPr>
        <p:txBody>
          <a:bodyPr anchor="ctr">
            <a:normAutofit/>
          </a:bodyPr>
          <a:lstStyle>
            <a:lvl1pPr algn="ctr">
              <a:defRPr sz="5400">
                <a:solidFill>
                  <a:schemeClr val="bg1"/>
                </a:solidFill>
                <a:latin typeface="Calibri" charset="0"/>
                <a:ea typeface="Calibri" charset="0"/>
                <a:cs typeface="Calibri" charset="0"/>
              </a:defRPr>
            </a:lvl1pPr>
          </a:lstStyle>
          <a:p>
            <a:r>
              <a:rPr lang="en-US"/>
              <a:t>Click to edit Master title style</a:t>
            </a:r>
            <a:endParaRPr lang="en-US" dirty="0"/>
          </a:p>
        </p:txBody>
      </p:sp>
      <p:sp>
        <p:nvSpPr>
          <p:cNvPr id="10" name="Text Placeholder 10"/>
          <p:cNvSpPr>
            <a:spLocks noGrp="1"/>
          </p:cNvSpPr>
          <p:nvPr>
            <p:ph type="body" sz="quarter" idx="10" hasCustomPrompt="1"/>
          </p:nvPr>
        </p:nvSpPr>
        <p:spPr>
          <a:xfrm>
            <a:off x="462627" y="5229839"/>
            <a:ext cx="5376672" cy="548640"/>
          </a:xfrm>
          <a:prstGeom prst="rect">
            <a:avLst/>
          </a:prstGeom>
        </p:spPr>
        <p:txBody>
          <a:bodyPr/>
          <a:lstStyle>
            <a:lvl1pPr marL="0" indent="0">
              <a:buNone/>
              <a:defRPr sz="2800" b="1" i="0" cap="none">
                <a:solidFill>
                  <a:schemeClr val="bg2"/>
                </a:solidFill>
                <a:latin typeface="Calibri" charset="0"/>
                <a:ea typeface="Calibri" charset="0"/>
                <a:cs typeface="Calibri" charset="0"/>
              </a:defRPr>
            </a:lvl1pPr>
          </a:lstStyle>
          <a:p>
            <a:r>
              <a:rPr lang="en-US" sz="2400" dirty="0">
                <a:solidFill>
                  <a:srgbClr val="81B9DD"/>
                </a:solidFill>
                <a:latin typeface="Franklin Gothic Demi" charset="0"/>
                <a:ea typeface="Franklin Gothic Demi" charset="0"/>
                <a:cs typeface="Franklin Gothic Demi" charset="0"/>
              </a:rPr>
              <a:t>Speaker Name</a:t>
            </a:r>
          </a:p>
        </p:txBody>
      </p:sp>
      <p:sp>
        <p:nvSpPr>
          <p:cNvPr id="11" name="Text Placeholder 15"/>
          <p:cNvSpPr>
            <a:spLocks noGrp="1"/>
          </p:cNvSpPr>
          <p:nvPr>
            <p:ph type="body" sz="quarter" idx="11" hasCustomPrompt="1"/>
          </p:nvPr>
        </p:nvSpPr>
        <p:spPr>
          <a:xfrm>
            <a:off x="461963" y="5641975"/>
            <a:ext cx="5376862" cy="411480"/>
          </a:xfrm>
          <a:prstGeom prst="rect">
            <a:avLst/>
          </a:prstGeom>
        </p:spPr>
        <p:txBody>
          <a:bodyPr>
            <a:noAutofit/>
          </a:bodyPr>
          <a:lstStyle>
            <a:lvl1pPr marL="0" indent="0">
              <a:buNone/>
              <a:defRPr sz="2400" b="0" i="0" cap="none" baseline="0">
                <a:solidFill>
                  <a:schemeClr val="bg2"/>
                </a:solidFill>
                <a:latin typeface="Calibri" charset="0"/>
                <a:ea typeface="Calibri" charset="0"/>
                <a:cs typeface="Calibri"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Speaker Title</a:t>
            </a:r>
          </a:p>
        </p:txBody>
      </p:sp>
      <p:sp>
        <p:nvSpPr>
          <p:cNvPr id="12" name="Text Placeholder 15"/>
          <p:cNvSpPr>
            <a:spLocks noGrp="1"/>
          </p:cNvSpPr>
          <p:nvPr>
            <p:ph type="body" sz="quarter" idx="12" hasCustomPrompt="1"/>
          </p:nvPr>
        </p:nvSpPr>
        <p:spPr>
          <a:xfrm>
            <a:off x="461963" y="6190615"/>
            <a:ext cx="5376862" cy="411480"/>
          </a:xfrm>
          <a:prstGeom prst="rect">
            <a:avLst/>
          </a:prstGeom>
        </p:spPr>
        <p:txBody>
          <a:bodyPr>
            <a:noAutofit/>
          </a:bodyPr>
          <a:lstStyle>
            <a:lvl1pPr marL="0" indent="0">
              <a:buNone/>
              <a:defRPr sz="2000" b="0" i="0" cap="none" baseline="0">
                <a:solidFill>
                  <a:schemeClr val="bg1"/>
                </a:solidFill>
                <a:latin typeface="Calibri" charset="0"/>
                <a:ea typeface="Calibri" charset="0"/>
                <a:cs typeface="Calibri"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 (optional)</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8481" y="6129917"/>
            <a:ext cx="1795514" cy="303732"/>
          </a:xfrm>
          <a:prstGeom prst="rect">
            <a:avLst/>
          </a:prstGeom>
        </p:spPr>
      </p:pic>
    </p:spTree>
    <p:extLst>
      <p:ext uri="{BB962C8B-B14F-4D97-AF65-F5344CB8AC3E}">
        <p14:creationId xmlns:p14="http://schemas.microsoft.com/office/powerpoint/2010/main" val="185404713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ree Column (Dar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358" y="0"/>
            <a:ext cx="12204357" cy="6858000"/>
          </a:xfrm>
          <a:prstGeom prst="rect">
            <a:avLst/>
          </a:prstGeom>
        </p:spPr>
      </p:pic>
      <p:sp>
        <p:nvSpPr>
          <p:cNvPr id="6"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8" name="Footer Placeholder 2"/>
          <p:cNvSpPr>
            <a:spLocks noGrp="1"/>
          </p:cNvSpPr>
          <p:nvPr>
            <p:ph type="ftr" sz="quarter" idx="10"/>
          </p:nvPr>
        </p:nvSpPr>
        <p:spPr>
          <a:xfrm>
            <a:off x="6979507" y="6478062"/>
            <a:ext cx="4536989" cy="365125"/>
          </a:xfrm>
        </p:spPr>
        <p:txBody>
          <a:bodyPr/>
          <a:lstStyle/>
          <a:p>
            <a:r>
              <a:rPr lang="en-US"/>
              <a:t>Sophos Confidential</a:t>
            </a:r>
            <a:endParaRPr lang="en-US" dirty="0"/>
          </a:p>
        </p:txBody>
      </p:sp>
      <p:sp>
        <p:nvSpPr>
          <p:cNvPr id="9" name="Slide Number Placeholder 3"/>
          <p:cNvSpPr>
            <a:spLocks noGrp="1"/>
          </p:cNvSpPr>
          <p:nvPr>
            <p:ph type="sldNum" sz="quarter" idx="11"/>
          </p:nvPr>
        </p:nvSpPr>
        <p:spPr>
          <a:xfrm>
            <a:off x="11677135" y="6478062"/>
            <a:ext cx="507868" cy="365125"/>
          </a:xfrm>
        </p:spPr>
        <p:txBody>
          <a:bodyPr/>
          <a:lstStyle/>
          <a:p>
            <a:fld id="{602BDA9C-0978-EE47-B544-15FE77EDF278}" type="slidenum">
              <a:rPr lang="en-US" smtClean="0"/>
              <a:pPr/>
              <a:t>‹#›</a:t>
            </a:fld>
            <a:endParaRPr lang="en-US" dirty="0"/>
          </a:p>
        </p:txBody>
      </p:sp>
      <p:sp>
        <p:nvSpPr>
          <p:cNvPr id="10" name="Text Placeholder 11"/>
          <p:cNvSpPr>
            <a:spLocks noGrp="1"/>
          </p:cNvSpPr>
          <p:nvPr>
            <p:ph idx="1" hasCustomPrompt="1"/>
          </p:nvPr>
        </p:nvSpPr>
        <p:spPr>
          <a:xfrm>
            <a:off x="420130" y="1332335"/>
            <a:ext cx="3566160" cy="4967675"/>
          </a:xfrm>
          <a:prstGeom prst="rect">
            <a:avLst/>
          </a:prstGeom>
        </p:spPr>
        <p:txBody>
          <a:bodyPr vert="horz" lIns="91440" tIns="45720" rIns="91440" bIns="45720" rtlCol="0">
            <a:normAutofit/>
          </a:bodyPr>
          <a:lstStyle>
            <a:lvl1pPr>
              <a:defRPr sz="2400" baseline="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1" name="Text Placeholder 11"/>
          <p:cNvSpPr>
            <a:spLocks noGrp="1"/>
          </p:cNvSpPr>
          <p:nvPr>
            <p:ph idx="12" hasCustomPrompt="1"/>
          </p:nvPr>
        </p:nvSpPr>
        <p:spPr>
          <a:xfrm>
            <a:off x="4288042" y="1332334"/>
            <a:ext cx="3566160" cy="4967675"/>
          </a:xfrm>
          <a:prstGeom prst="rect">
            <a:avLst/>
          </a:prstGeom>
        </p:spPr>
        <p:txBody>
          <a:bodyPr vert="horz" lIns="91440" tIns="45720" rIns="91440" bIns="45720" rtlCol="0">
            <a:normAutofit/>
          </a:bodyPr>
          <a:lstStyle>
            <a:lvl1pPr>
              <a:defRPr sz="2400" baseline="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idx="13" hasCustomPrompt="1"/>
          </p:nvPr>
        </p:nvSpPr>
        <p:spPr>
          <a:xfrm>
            <a:off x="8155954" y="1332334"/>
            <a:ext cx="3566160" cy="4967675"/>
          </a:xfrm>
          <a:prstGeom prst="rect">
            <a:avLst/>
          </a:prstGeom>
        </p:spPr>
        <p:txBody>
          <a:bodyPr vert="horz" lIns="91440" tIns="45720" rIns="91440" bIns="45720" rtlCol="0">
            <a:normAutofit/>
          </a:bodyPr>
          <a:lstStyle>
            <a:lvl1pPr>
              <a:defRPr sz="2400" baseline="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188120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4" name="Footer Placeholder 3"/>
          <p:cNvSpPr>
            <a:spLocks noGrp="1"/>
          </p:cNvSpPr>
          <p:nvPr>
            <p:ph type="ftr" sz="quarter" idx="11"/>
          </p:nvPr>
        </p:nvSpPr>
        <p:spPr/>
        <p:txBody>
          <a:bodyPr/>
          <a:lstStyle/>
          <a:p>
            <a:r>
              <a:rPr lang="en-US"/>
              <a:t>Sophos Confidential</a:t>
            </a:r>
          </a:p>
        </p:txBody>
      </p:sp>
      <p:sp>
        <p:nvSpPr>
          <p:cNvPr id="5" name="Slide Number Placeholder 4"/>
          <p:cNvSpPr>
            <a:spLocks noGrp="1"/>
          </p:cNvSpPr>
          <p:nvPr>
            <p:ph type="sldNum" sz="quarter" idx="12"/>
          </p:nvPr>
        </p:nvSpPr>
        <p:spPr/>
        <p:txBody>
          <a:bodyPr/>
          <a:lstStyle/>
          <a:p>
            <a:fld id="{602BDA9C-0978-EE47-B544-15FE77EDF278}" type="slidenum">
              <a:rPr lang="en-US" smtClean="0"/>
              <a:t>‹#›</a:t>
            </a:fld>
            <a:endParaRPr lang="en-US"/>
          </a:p>
        </p:txBody>
      </p:sp>
    </p:spTree>
    <p:extLst>
      <p:ext uri="{BB962C8B-B14F-4D97-AF65-F5344CB8AC3E}">
        <p14:creationId xmlns:p14="http://schemas.microsoft.com/office/powerpoint/2010/main" val="502649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solidFill>
                  <a:schemeClr val="accent1">
                    <a:lumMod val="20000"/>
                    <a:lumOff val="80000"/>
                  </a:schemeClr>
                </a:solidFill>
              </a:defRPr>
            </a:lvl1pPr>
          </a:lstStyle>
          <a:p>
            <a:r>
              <a:rPr lang="en-US" dirty="0"/>
              <a:t>Click to Add a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17594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use sparing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770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End">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68463" y="2867179"/>
            <a:ext cx="3455074" cy="1123641"/>
          </a:xfrm>
          <a:prstGeom prst="rect">
            <a:avLst/>
          </a:prstGeom>
        </p:spPr>
      </p:pic>
    </p:spTree>
    <p:extLst>
      <p:ext uri="{BB962C8B-B14F-4D97-AF65-F5344CB8AC3E}">
        <p14:creationId xmlns:p14="http://schemas.microsoft.com/office/powerpoint/2010/main" val="364920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gue">
    <p:spTree>
      <p:nvGrpSpPr>
        <p:cNvPr id="1" name=""/>
        <p:cNvGrpSpPr/>
        <p:nvPr/>
      </p:nvGrpSpPr>
      <p:grpSpPr>
        <a:xfrm>
          <a:off x="0" y="0"/>
          <a:ext cx="0" cy="0"/>
          <a:chOff x="0" y="0"/>
          <a:chExt cx="0" cy="0"/>
        </a:xfrm>
      </p:grpSpPr>
      <p:pic>
        <p:nvPicPr>
          <p:cNvPr id="20"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Rectangle 26"/>
          <p:cNvSpPr/>
          <p:nvPr userDrawn="1"/>
        </p:nvSpPr>
        <p:spPr>
          <a:xfrm>
            <a:off x="0" y="5190067"/>
            <a:ext cx="12192000" cy="1667932"/>
          </a:xfrm>
          <a:prstGeom prst="rect">
            <a:avLst/>
          </a:prstGeom>
          <a:solidFill>
            <a:srgbClr val="00559A"/>
          </a:solidFill>
          <a:ln w="9525">
            <a:noFill/>
            <a:miter lim="800000"/>
            <a:headEnd/>
            <a:tailEnd/>
          </a:ln>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500241" y="2324100"/>
            <a:ext cx="9456560" cy="2713567"/>
          </a:xfrm>
        </p:spPr>
        <p:txBody>
          <a:bodyPr anchor="b">
            <a:noAutofit/>
          </a:bodyPr>
          <a:lstStyle>
            <a:lvl1pPr algn="l" defTabSz="914400" rtl="0" eaLnBrk="1" latinLnBrk="0" hangingPunct="1">
              <a:lnSpc>
                <a:spcPct val="90000"/>
              </a:lnSpc>
              <a:spcBef>
                <a:spcPts val="600"/>
              </a:spcBef>
              <a:buNone/>
              <a:defRPr lang="en-US" sz="6000" b="1" kern="1200" dirty="0" smtClean="0">
                <a:solidFill>
                  <a:schemeClr val="bg1"/>
                </a:solidFill>
                <a:effectLst>
                  <a:outerShdw blurRad="25400" dist="12700" dir="5400000" algn="tl" rotWithShape="0">
                    <a:srgbClr val="000000">
                      <a:alpha val="40000"/>
                    </a:srgbClr>
                  </a:outerShdw>
                </a:effectLst>
                <a:latin typeface="+mj-lt"/>
                <a:ea typeface="+mj-ea"/>
                <a:cs typeface="Arial" pitchFamily="34" charset="0"/>
              </a:defRPr>
            </a:lvl1pPr>
          </a:lstStyle>
          <a:p>
            <a:r>
              <a:rPr lang="en-US" dirty="0"/>
              <a:t>Click to edit Master title style</a:t>
            </a:r>
          </a:p>
        </p:txBody>
      </p:sp>
      <p:sp>
        <p:nvSpPr>
          <p:cNvPr id="13" name="Slide Number Placeholder 5"/>
          <p:cNvSpPr txBox="1">
            <a:spLocks/>
          </p:cNvSpPr>
          <p:nvPr userDrawn="1"/>
        </p:nvSpPr>
        <p:spPr>
          <a:xfrm>
            <a:off x="11544488" y="6589245"/>
            <a:ext cx="609600" cy="214024"/>
          </a:xfrm>
          <a:prstGeom prst="rect">
            <a:avLst/>
          </a:prstGeom>
        </p:spPr>
        <p:txBody>
          <a:bodyPr/>
          <a:lstStyle>
            <a:lvl1pPr algn="r">
              <a:defRPr sz="800">
                <a:solidFill>
                  <a:schemeClr val="bg1">
                    <a:lumMod val="50000"/>
                  </a:schemeClr>
                </a:solidFill>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19C6E6-8982-405B-A92C-3F86EADB6321}" type="slidenum">
              <a:rPr kumimoji="0" lang="en-US" sz="1000" b="1" i="0" u="none" strike="noStrike" kern="1200" cap="none" spc="0" normalizeH="0" baseline="0" noProof="0" smtClean="0">
                <a:ln>
                  <a:noFill/>
                </a:ln>
                <a:solidFill>
                  <a:schemeClr val="bg1">
                    <a:lumMod val="85000"/>
                  </a:schemeClr>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bg1">
                  <a:lumMod val="85000"/>
                </a:schemeClr>
              </a:solidFill>
              <a:effectLst/>
              <a:uLnTx/>
              <a:uFillTx/>
              <a:latin typeface="Arial" pitchFamily="34" charset="0"/>
              <a:ea typeface="+mn-ea"/>
              <a:cs typeface="Arial" pitchFamily="34" charset="0"/>
            </a:endParaRPr>
          </a:p>
        </p:txBody>
      </p:sp>
      <p:grpSp>
        <p:nvGrpSpPr>
          <p:cNvPr id="14" name="Group 13"/>
          <p:cNvGrpSpPr>
            <a:grpSpLocks/>
          </p:cNvGrpSpPr>
          <p:nvPr userDrawn="1"/>
        </p:nvGrpSpPr>
        <p:grpSpPr bwMode="auto">
          <a:xfrm>
            <a:off x="537158" y="381459"/>
            <a:ext cx="1766087" cy="294038"/>
            <a:chOff x="810" y="1988"/>
            <a:chExt cx="4751" cy="791"/>
          </a:xfrm>
        </p:grpSpPr>
        <p:sp>
          <p:nvSpPr>
            <p:cNvPr id="15" name="Freeform 14"/>
            <p:cNvSpPr>
              <a:spLocks noChangeArrowheads="1"/>
            </p:cNvSpPr>
            <p:nvPr/>
          </p:nvSpPr>
          <p:spPr bwMode="auto">
            <a:xfrm>
              <a:off x="1611" y="1992"/>
              <a:ext cx="766" cy="787"/>
            </a:xfrm>
            <a:custGeom>
              <a:avLst/>
              <a:gdLst>
                <a:gd name="T0" fmla="*/ 3049 w 3383"/>
                <a:gd name="T1" fmla="*/ 518 h 3475"/>
                <a:gd name="T2" fmla="*/ 3049 w 3383"/>
                <a:gd name="T3" fmla="*/ 518 h 3475"/>
                <a:gd name="T4" fmla="*/ 3382 w 3383"/>
                <a:gd name="T5" fmla="*/ 1775 h 3475"/>
                <a:gd name="T6" fmla="*/ 2845 w 3383"/>
                <a:gd name="T7" fmla="*/ 3141 h 3475"/>
                <a:gd name="T8" fmla="*/ 1737 w 3383"/>
                <a:gd name="T9" fmla="*/ 3474 h 3475"/>
                <a:gd name="T10" fmla="*/ 295 w 3383"/>
                <a:gd name="T11" fmla="*/ 2865 h 3475"/>
                <a:gd name="T12" fmla="*/ 0 w 3383"/>
                <a:gd name="T13" fmla="*/ 1756 h 3475"/>
                <a:gd name="T14" fmla="*/ 517 w 3383"/>
                <a:gd name="T15" fmla="*/ 334 h 3475"/>
                <a:gd name="T16" fmla="*/ 1681 w 3383"/>
                <a:gd name="T17" fmla="*/ 0 h 3475"/>
                <a:gd name="T18" fmla="*/ 3049 w 3383"/>
                <a:gd name="T19" fmla="*/ 518 h 3475"/>
                <a:gd name="T20" fmla="*/ 961 w 3383"/>
                <a:gd name="T21" fmla="*/ 925 h 3475"/>
                <a:gd name="T22" fmla="*/ 961 w 3383"/>
                <a:gd name="T23" fmla="*/ 925 h 3475"/>
                <a:gd name="T24" fmla="*/ 795 w 3383"/>
                <a:gd name="T25" fmla="*/ 1719 h 3475"/>
                <a:gd name="T26" fmla="*/ 1681 w 3383"/>
                <a:gd name="T27" fmla="*/ 2883 h 3475"/>
                <a:gd name="T28" fmla="*/ 2568 w 3383"/>
                <a:gd name="T29" fmla="*/ 1737 h 3475"/>
                <a:gd name="T30" fmla="*/ 1681 w 3383"/>
                <a:gd name="T31" fmla="*/ 574 h 3475"/>
                <a:gd name="T32" fmla="*/ 961 w 3383"/>
                <a:gd name="T33" fmla="*/ 925 h 3475"/>
                <a:gd name="T34" fmla="*/ 3049 w 3383"/>
                <a:gd name="T35" fmla="*/ 518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3" h="3475">
                  <a:moveTo>
                    <a:pt x="3049" y="518"/>
                  </a:moveTo>
                  <a:lnTo>
                    <a:pt x="3049" y="518"/>
                  </a:lnTo>
                  <a:cubicBezTo>
                    <a:pt x="3253" y="795"/>
                    <a:pt x="3382" y="1257"/>
                    <a:pt x="3382" y="1775"/>
                  </a:cubicBezTo>
                  <a:cubicBezTo>
                    <a:pt x="3382" y="2384"/>
                    <a:pt x="3178" y="2883"/>
                    <a:pt x="2845" y="3141"/>
                  </a:cubicBezTo>
                  <a:cubicBezTo>
                    <a:pt x="2587" y="3345"/>
                    <a:pt x="2199" y="3474"/>
                    <a:pt x="1737" y="3474"/>
                  </a:cubicBezTo>
                  <a:cubicBezTo>
                    <a:pt x="1072" y="3474"/>
                    <a:pt x="554" y="3253"/>
                    <a:pt x="295" y="2865"/>
                  </a:cubicBezTo>
                  <a:cubicBezTo>
                    <a:pt x="92" y="2587"/>
                    <a:pt x="0" y="2200"/>
                    <a:pt x="0" y="1756"/>
                  </a:cubicBezTo>
                  <a:cubicBezTo>
                    <a:pt x="0" y="1091"/>
                    <a:pt x="166" y="592"/>
                    <a:pt x="517" y="334"/>
                  </a:cubicBezTo>
                  <a:cubicBezTo>
                    <a:pt x="776" y="111"/>
                    <a:pt x="1201" y="0"/>
                    <a:pt x="1681" y="0"/>
                  </a:cubicBezTo>
                  <a:cubicBezTo>
                    <a:pt x="2291" y="0"/>
                    <a:pt x="2790" y="185"/>
                    <a:pt x="3049" y="518"/>
                  </a:cubicBezTo>
                  <a:lnTo>
                    <a:pt x="961" y="925"/>
                  </a:lnTo>
                  <a:lnTo>
                    <a:pt x="961" y="925"/>
                  </a:lnTo>
                  <a:cubicBezTo>
                    <a:pt x="849" y="1091"/>
                    <a:pt x="795" y="1368"/>
                    <a:pt x="795" y="1719"/>
                  </a:cubicBezTo>
                  <a:cubicBezTo>
                    <a:pt x="795" y="2532"/>
                    <a:pt x="1072" y="2883"/>
                    <a:pt x="1681" y="2883"/>
                  </a:cubicBezTo>
                  <a:cubicBezTo>
                    <a:pt x="2291" y="2883"/>
                    <a:pt x="2568" y="2532"/>
                    <a:pt x="2568" y="1737"/>
                  </a:cubicBezTo>
                  <a:cubicBezTo>
                    <a:pt x="2568" y="925"/>
                    <a:pt x="2291" y="574"/>
                    <a:pt x="1681" y="574"/>
                  </a:cubicBezTo>
                  <a:cubicBezTo>
                    <a:pt x="1348" y="574"/>
                    <a:pt x="1090" y="702"/>
                    <a:pt x="961" y="925"/>
                  </a:cubicBezTo>
                  <a:lnTo>
                    <a:pt x="3049" y="518"/>
                  </a:lnTo>
                </a:path>
              </a:pathLst>
            </a:custGeom>
            <a:solidFill>
              <a:srgbClr val="0068B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15"/>
            <p:cNvSpPr>
              <a:spLocks noChangeArrowheads="1"/>
            </p:cNvSpPr>
            <p:nvPr/>
          </p:nvSpPr>
          <p:spPr bwMode="auto">
            <a:xfrm>
              <a:off x="2474" y="2000"/>
              <a:ext cx="695" cy="779"/>
            </a:xfrm>
            <a:custGeom>
              <a:avLst/>
              <a:gdLst>
                <a:gd name="T0" fmla="*/ 739 w 3069"/>
                <a:gd name="T1" fmla="*/ 3437 h 3438"/>
                <a:gd name="T2" fmla="*/ 739 w 3069"/>
                <a:gd name="T3" fmla="*/ 3437 h 3438"/>
                <a:gd name="T4" fmla="*/ 0 w 3069"/>
                <a:gd name="T5" fmla="*/ 3437 h 3438"/>
                <a:gd name="T6" fmla="*/ 0 w 3069"/>
                <a:gd name="T7" fmla="*/ 0 h 3438"/>
                <a:gd name="T8" fmla="*/ 1720 w 3069"/>
                <a:gd name="T9" fmla="*/ 0 h 3438"/>
                <a:gd name="T10" fmla="*/ 2754 w 3069"/>
                <a:gd name="T11" fmla="*/ 315 h 3438"/>
                <a:gd name="T12" fmla="*/ 3068 w 3069"/>
                <a:gd name="T13" fmla="*/ 1109 h 3438"/>
                <a:gd name="T14" fmla="*/ 2681 w 3069"/>
                <a:gd name="T15" fmla="*/ 2015 h 3438"/>
                <a:gd name="T16" fmla="*/ 1904 w 3069"/>
                <a:gd name="T17" fmla="*/ 2237 h 3438"/>
                <a:gd name="T18" fmla="*/ 739 w 3069"/>
                <a:gd name="T19" fmla="*/ 2237 h 3438"/>
                <a:gd name="T20" fmla="*/ 739 w 3069"/>
                <a:gd name="T21" fmla="*/ 3437 h 3438"/>
                <a:gd name="T22" fmla="*/ 1720 w 3069"/>
                <a:gd name="T23" fmla="*/ 1626 h 3438"/>
                <a:gd name="T24" fmla="*/ 1720 w 3069"/>
                <a:gd name="T25" fmla="*/ 1626 h 3438"/>
                <a:gd name="T26" fmla="*/ 2107 w 3069"/>
                <a:gd name="T27" fmla="*/ 1516 h 3438"/>
                <a:gd name="T28" fmla="*/ 2255 w 3069"/>
                <a:gd name="T29" fmla="*/ 1090 h 3438"/>
                <a:gd name="T30" fmla="*/ 2015 w 3069"/>
                <a:gd name="T31" fmla="*/ 647 h 3438"/>
                <a:gd name="T32" fmla="*/ 1738 w 3069"/>
                <a:gd name="T33" fmla="*/ 611 h 3438"/>
                <a:gd name="T34" fmla="*/ 739 w 3069"/>
                <a:gd name="T35" fmla="*/ 611 h 3438"/>
                <a:gd name="T36" fmla="*/ 739 w 3069"/>
                <a:gd name="T37" fmla="*/ 1626 h 3438"/>
                <a:gd name="T38" fmla="*/ 1720 w 3069"/>
                <a:gd name="T39" fmla="*/ 1626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9" h="3438">
                  <a:moveTo>
                    <a:pt x="739" y="3437"/>
                  </a:moveTo>
                  <a:lnTo>
                    <a:pt x="739" y="3437"/>
                  </a:lnTo>
                  <a:cubicBezTo>
                    <a:pt x="0" y="3437"/>
                    <a:pt x="0" y="3437"/>
                    <a:pt x="0" y="3437"/>
                  </a:cubicBezTo>
                  <a:cubicBezTo>
                    <a:pt x="0" y="0"/>
                    <a:pt x="0" y="0"/>
                    <a:pt x="0" y="0"/>
                  </a:cubicBezTo>
                  <a:cubicBezTo>
                    <a:pt x="1720" y="0"/>
                    <a:pt x="1720" y="0"/>
                    <a:pt x="1720" y="0"/>
                  </a:cubicBezTo>
                  <a:cubicBezTo>
                    <a:pt x="2311" y="0"/>
                    <a:pt x="2532" y="56"/>
                    <a:pt x="2754" y="315"/>
                  </a:cubicBezTo>
                  <a:cubicBezTo>
                    <a:pt x="2957" y="537"/>
                    <a:pt x="3068" y="814"/>
                    <a:pt x="3068" y="1109"/>
                  </a:cubicBezTo>
                  <a:cubicBezTo>
                    <a:pt x="3068" y="1479"/>
                    <a:pt x="2920" y="1811"/>
                    <a:pt x="2681" y="2015"/>
                  </a:cubicBezTo>
                  <a:cubicBezTo>
                    <a:pt x="2477" y="2181"/>
                    <a:pt x="2291" y="2237"/>
                    <a:pt x="1904" y="2237"/>
                  </a:cubicBezTo>
                  <a:cubicBezTo>
                    <a:pt x="739" y="2237"/>
                    <a:pt x="739" y="2237"/>
                    <a:pt x="739" y="2237"/>
                  </a:cubicBezTo>
                  <a:lnTo>
                    <a:pt x="739" y="3437"/>
                  </a:lnTo>
                  <a:close/>
                  <a:moveTo>
                    <a:pt x="1720" y="1626"/>
                  </a:moveTo>
                  <a:lnTo>
                    <a:pt x="1720" y="1626"/>
                  </a:lnTo>
                  <a:cubicBezTo>
                    <a:pt x="1922" y="1626"/>
                    <a:pt x="2033" y="1590"/>
                    <a:pt x="2107" y="1516"/>
                  </a:cubicBezTo>
                  <a:cubicBezTo>
                    <a:pt x="2199" y="1442"/>
                    <a:pt x="2255" y="1276"/>
                    <a:pt x="2255" y="1090"/>
                  </a:cubicBezTo>
                  <a:cubicBezTo>
                    <a:pt x="2255" y="869"/>
                    <a:pt x="2163" y="703"/>
                    <a:pt x="2015" y="647"/>
                  </a:cubicBezTo>
                  <a:cubicBezTo>
                    <a:pt x="1959" y="629"/>
                    <a:pt x="1867" y="611"/>
                    <a:pt x="1738" y="611"/>
                  </a:cubicBezTo>
                  <a:cubicBezTo>
                    <a:pt x="739" y="611"/>
                    <a:pt x="739" y="611"/>
                    <a:pt x="739" y="611"/>
                  </a:cubicBezTo>
                  <a:cubicBezTo>
                    <a:pt x="739" y="1626"/>
                    <a:pt x="739" y="1626"/>
                    <a:pt x="739" y="1626"/>
                  </a:cubicBezTo>
                  <a:lnTo>
                    <a:pt x="1720" y="1626"/>
                  </a:lnTo>
                  <a:close/>
                </a:path>
              </a:pathLst>
            </a:custGeom>
            <a:solidFill>
              <a:srgbClr val="0068B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16"/>
            <p:cNvSpPr>
              <a:spLocks noChangeArrowheads="1"/>
            </p:cNvSpPr>
            <p:nvPr/>
          </p:nvSpPr>
          <p:spPr bwMode="auto">
            <a:xfrm>
              <a:off x="3266" y="2000"/>
              <a:ext cx="628" cy="779"/>
            </a:xfrm>
            <a:custGeom>
              <a:avLst/>
              <a:gdLst>
                <a:gd name="T0" fmla="*/ 2772 w 2773"/>
                <a:gd name="T1" fmla="*/ 3437 h 3438"/>
                <a:gd name="T2" fmla="*/ 2051 w 2773"/>
                <a:gd name="T3" fmla="*/ 3437 h 3438"/>
                <a:gd name="T4" fmla="*/ 2051 w 2773"/>
                <a:gd name="T5" fmla="*/ 2015 h 3438"/>
                <a:gd name="T6" fmla="*/ 720 w 2773"/>
                <a:gd name="T7" fmla="*/ 2015 h 3438"/>
                <a:gd name="T8" fmla="*/ 720 w 2773"/>
                <a:gd name="T9" fmla="*/ 3437 h 3438"/>
                <a:gd name="T10" fmla="*/ 0 w 2773"/>
                <a:gd name="T11" fmla="*/ 3437 h 3438"/>
                <a:gd name="T12" fmla="*/ 0 w 2773"/>
                <a:gd name="T13" fmla="*/ 0 h 3438"/>
                <a:gd name="T14" fmla="*/ 720 w 2773"/>
                <a:gd name="T15" fmla="*/ 0 h 3438"/>
                <a:gd name="T16" fmla="*/ 720 w 2773"/>
                <a:gd name="T17" fmla="*/ 1405 h 3438"/>
                <a:gd name="T18" fmla="*/ 2051 w 2773"/>
                <a:gd name="T19" fmla="*/ 1405 h 3438"/>
                <a:gd name="T20" fmla="*/ 2051 w 2773"/>
                <a:gd name="T21" fmla="*/ 0 h 3438"/>
                <a:gd name="T22" fmla="*/ 2772 w 2773"/>
                <a:gd name="T23" fmla="*/ 0 h 3438"/>
                <a:gd name="T24" fmla="*/ 2772 w 2773"/>
                <a:gd name="T25" fmla="*/ 3437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3" h="3438">
                  <a:moveTo>
                    <a:pt x="2772" y="3437"/>
                  </a:moveTo>
                  <a:lnTo>
                    <a:pt x="2051" y="3437"/>
                  </a:lnTo>
                  <a:lnTo>
                    <a:pt x="2051" y="2015"/>
                  </a:lnTo>
                  <a:lnTo>
                    <a:pt x="720" y="2015"/>
                  </a:lnTo>
                  <a:lnTo>
                    <a:pt x="720" y="3437"/>
                  </a:lnTo>
                  <a:lnTo>
                    <a:pt x="0" y="3437"/>
                  </a:lnTo>
                  <a:lnTo>
                    <a:pt x="0" y="0"/>
                  </a:lnTo>
                  <a:lnTo>
                    <a:pt x="720" y="0"/>
                  </a:lnTo>
                  <a:lnTo>
                    <a:pt x="720" y="1405"/>
                  </a:lnTo>
                  <a:lnTo>
                    <a:pt x="2051" y="1405"/>
                  </a:lnTo>
                  <a:lnTo>
                    <a:pt x="2051" y="0"/>
                  </a:lnTo>
                  <a:lnTo>
                    <a:pt x="2772" y="0"/>
                  </a:lnTo>
                  <a:lnTo>
                    <a:pt x="2772" y="3437"/>
                  </a:lnTo>
                </a:path>
              </a:pathLst>
            </a:custGeom>
            <a:solidFill>
              <a:srgbClr val="0068B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7"/>
            <p:cNvSpPr>
              <a:spLocks noChangeArrowheads="1"/>
            </p:cNvSpPr>
            <p:nvPr/>
          </p:nvSpPr>
          <p:spPr bwMode="auto">
            <a:xfrm>
              <a:off x="3995" y="1992"/>
              <a:ext cx="766" cy="787"/>
            </a:xfrm>
            <a:custGeom>
              <a:avLst/>
              <a:gdLst>
                <a:gd name="T0" fmla="*/ 3048 w 3382"/>
                <a:gd name="T1" fmla="*/ 518 h 3475"/>
                <a:gd name="T2" fmla="*/ 3048 w 3382"/>
                <a:gd name="T3" fmla="*/ 518 h 3475"/>
                <a:gd name="T4" fmla="*/ 3381 w 3382"/>
                <a:gd name="T5" fmla="*/ 1775 h 3475"/>
                <a:gd name="T6" fmla="*/ 2845 w 3382"/>
                <a:gd name="T7" fmla="*/ 3141 h 3475"/>
                <a:gd name="T8" fmla="*/ 1737 w 3382"/>
                <a:gd name="T9" fmla="*/ 3474 h 3475"/>
                <a:gd name="T10" fmla="*/ 295 w 3382"/>
                <a:gd name="T11" fmla="*/ 2865 h 3475"/>
                <a:gd name="T12" fmla="*/ 0 w 3382"/>
                <a:gd name="T13" fmla="*/ 1756 h 3475"/>
                <a:gd name="T14" fmla="*/ 517 w 3382"/>
                <a:gd name="T15" fmla="*/ 334 h 3475"/>
                <a:gd name="T16" fmla="*/ 1700 w 3382"/>
                <a:gd name="T17" fmla="*/ 0 h 3475"/>
                <a:gd name="T18" fmla="*/ 3048 w 3382"/>
                <a:gd name="T19" fmla="*/ 518 h 3475"/>
                <a:gd name="T20" fmla="*/ 961 w 3382"/>
                <a:gd name="T21" fmla="*/ 925 h 3475"/>
                <a:gd name="T22" fmla="*/ 961 w 3382"/>
                <a:gd name="T23" fmla="*/ 925 h 3475"/>
                <a:gd name="T24" fmla="*/ 795 w 3382"/>
                <a:gd name="T25" fmla="*/ 1719 h 3475"/>
                <a:gd name="T26" fmla="*/ 1700 w 3382"/>
                <a:gd name="T27" fmla="*/ 2883 h 3475"/>
                <a:gd name="T28" fmla="*/ 2586 w 3382"/>
                <a:gd name="T29" fmla="*/ 1737 h 3475"/>
                <a:gd name="T30" fmla="*/ 1700 w 3382"/>
                <a:gd name="T31" fmla="*/ 574 h 3475"/>
                <a:gd name="T32" fmla="*/ 961 w 3382"/>
                <a:gd name="T33" fmla="*/ 925 h 3475"/>
                <a:gd name="T34" fmla="*/ 3048 w 3382"/>
                <a:gd name="T35" fmla="*/ 518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2" h="3475">
                  <a:moveTo>
                    <a:pt x="3048" y="518"/>
                  </a:moveTo>
                  <a:lnTo>
                    <a:pt x="3048" y="518"/>
                  </a:lnTo>
                  <a:cubicBezTo>
                    <a:pt x="3271" y="795"/>
                    <a:pt x="3381" y="1257"/>
                    <a:pt x="3381" y="1775"/>
                  </a:cubicBezTo>
                  <a:cubicBezTo>
                    <a:pt x="3381" y="2384"/>
                    <a:pt x="3196" y="2883"/>
                    <a:pt x="2845" y="3141"/>
                  </a:cubicBezTo>
                  <a:cubicBezTo>
                    <a:pt x="2586" y="3345"/>
                    <a:pt x="2199" y="3474"/>
                    <a:pt x="1737" y="3474"/>
                  </a:cubicBezTo>
                  <a:cubicBezTo>
                    <a:pt x="1090" y="3474"/>
                    <a:pt x="572" y="3253"/>
                    <a:pt x="295" y="2865"/>
                  </a:cubicBezTo>
                  <a:cubicBezTo>
                    <a:pt x="92" y="2587"/>
                    <a:pt x="0" y="2200"/>
                    <a:pt x="0" y="1756"/>
                  </a:cubicBezTo>
                  <a:cubicBezTo>
                    <a:pt x="0" y="1091"/>
                    <a:pt x="185" y="592"/>
                    <a:pt x="517" y="334"/>
                  </a:cubicBezTo>
                  <a:cubicBezTo>
                    <a:pt x="795" y="111"/>
                    <a:pt x="1200" y="0"/>
                    <a:pt x="1700" y="0"/>
                  </a:cubicBezTo>
                  <a:cubicBezTo>
                    <a:pt x="2309" y="0"/>
                    <a:pt x="2790" y="185"/>
                    <a:pt x="3048" y="518"/>
                  </a:cubicBezTo>
                  <a:lnTo>
                    <a:pt x="961" y="925"/>
                  </a:lnTo>
                  <a:lnTo>
                    <a:pt x="961" y="925"/>
                  </a:lnTo>
                  <a:cubicBezTo>
                    <a:pt x="850" y="1091"/>
                    <a:pt x="795" y="1368"/>
                    <a:pt x="795" y="1719"/>
                  </a:cubicBezTo>
                  <a:cubicBezTo>
                    <a:pt x="795" y="2532"/>
                    <a:pt x="1072" y="2883"/>
                    <a:pt x="1700" y="2883"/>
                  </a:cubicBezTo>
                  <a:cubicBezTo>
                    <a:pt x="2309" y="2883"/>
                    <a:pt x="2586" y="2532"/>
                    <a:pt x="2586" y="1737"/>
                  </a:cubicBezTo>
                  <a:cubicBezTo>
                    <a:pt x="2586" y="925"/>
                    <a:pt x="2309" y="574"/>
                    <a:pt x="1700" y="574"/>
                  </a:cubicBezTo>
                  <a:cubicBezTo>
                    <a:pt x="1367" y="574"/>
                    <a:pt x="1108" y="702"/>
                    <a:pt x="961" y="925"/>
                  </a:cubicBezTo>
                  <a:lnTo>
                    <a:pt x="3048" y="518"/>
                  </a:lnTo>
                </a:path>
              </a:pathLst>
            </a:custGeom>
            <a:solidFill>
              <a:srgbClr val="0068B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8" name="Freeform 27"/>
            <p:cNvSpPr>
              <a:spLocks noChangeArrowheads="1"/>
            </p:cNvSpPr>
            <p:nvPr/>
          </p:nvSpPr>
          <p:spPr bwMode="auto">
            <a:xfrm>
              <a:off x="810" y="1988"/>
              <a:ext cx="745" cy="791"/>
            </a:xfrm>
            <a:custGeom>
              <a:avLst/>
              <a:gdLst>
                <a:gd name="T0" fmla="*/ 74 w 3290"/>
                <a:gd name="T1" fmla="*/ 2864 h 3493"/>
                <a:gd name="T2" fmla="*/ 74 w 3290"/>
                <a:gd name="T3" fmla="*/ 2864 h 3493"/>
                <a:gd name="T4" fmla="*/ 1867 w 3290"/>
                <a:gd name="T5" fmla="*/ 2864 h 3493"/>
                <a:gd name="T6" fmla="*/ 2384 w 3290"/>
                <a:gd name="T7" fmla="*/ 2772 h 3493"/>
                <a:gd name="T8" fmla="*/ 2551 w 3290"/>
                <a:gd name="T9" fmla="*/ 2458 h 3493"/>
                <a:gd name="T10" fmla="*/ 2328 w 3290"/>
                <a:gd name="T11" fmla="*/ 2088 h 3493"/>
                <a:gd name="T12" fmla="*/ 1959 w 3290"/>
                <a:gd name="T13" fmla="*/ 2033 h 3493"/>
                <a:gd name="T14" fmla="*/ 1201 w 3290"/>
                <a:gd name="T15" fmla="*/ 2033 h 3493"/>
                <a:gd name="T16" fmla="*/ 333 w 3290"/>
                <a:gd name="T17" fmla="*/ 1793 h 3493"/>
                <a:gd name="T18" fmla="*/ 0 w 3290"/>
                <a:gd name="T19" fmla="*/ 1016 h 3493"/>
                <a:gd name="T20" fmla="*/ 610 w 3290"/>
                <a:gd name="T21" fmla="*/ 75 h 3493"/>
                <a:gd name="T22" fmla="*/ 1367 w 3290"/>
                <a:gd name="T23" fmla="*/ 0 h 3493"/>
                <a:gd name="T24" fmla="*/ 3179 w 3290"/>
                <a:gd name="T25" fmla="*/ 0 h 3493"/>
                <a:gd name="T26" fmla="*/ 3179 w 3290"/>
                <a:gd name="T27" fmla="*/ 610 h 3493"/>
                <a:gd name="T28" fmla="*/ 1534 w 3290"/>
                <a:gd name="T29" fmla="*/ 610 h 3493"/>
                <a:gd name="T30" fmla="*/ 961 w 3290"/>
                <a:gd name="T31" fmla="*/ 647 h 3493"/>
                <a:gd name="T32" fmla="*/ 721 w 3290"/>
                <a:gd name="T33" fmla="*/ 998 h 3493"/>
                <a:gd name="T34" fmla="*/ 924 w 3290"/>
                <a:gd name="T35" fmla="*/ 1349 h 3493"/>
                <a:gd name="T36" fmla="*/ 1460 w 3290"/>
                <a:gd name="T37" fmla="*/ 1404 h 3493"/>
                <a:gd name="T38" fmla="*/ 2033 w 3290"/>
                <a:gd name="T39" fmla="*/ 1404 h 3493"/>
                <a:gd name="T40" fmla="*/ 3013 w 3290"/>
                <a:gd name="T41" fmla="*/ 1681 h 3493"/>
                <a:gd name="T42" fmla="*/ 3289 w 3290"/>
                <a:gd name="T43" fmla="*/ 2458 h 3493"/>
                <a:gd name="T44" fmla="*/ 2827 w 3290"/>
                <a:gd name="T45" fmla="*/ 3345 h 3493"/>
                <a:gd name="T46" fmla="*/ 1922 w 3290"/>
                <a:gd name="T47" fmla="*/ 3492 h 3493"/>
                <a:gd name="T48" fmla="*/ 74 w 3290"/>
                <a:gd name="T49" fmla="*/ 3492 h 3493"/>
                <a:gd name="T50" fmla="*/ 74 w 3290"/>
                <a:gd name="T51" fmla="*/ 2864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90" h="3493">
                  <a:moveTo>
                    <a:pt x="74" y="2864"/>
                  </a:moveTo>
                  <a:lnTo>
                    <a:pt x="74" y="2864"/>
                  </a:lnTo>
                  <a:cubicBezTo>
                    <a:pt x="1867" y="2864"/>
                    <a:pt x="1867" y="2864"/>
                    <a:pt x="1867" y="2864"/>
                  </a:cubicBezTo>
                  <a:cubicBezTo>
                    <a:pt x="2144" y="2864"/>
                    <a:pt x="2292" y="2827"/>
                    <a:pt x="2384" y="2772"/>
                  </a:cubicBezTo>
                  <a:cubicBezTo>
                    <a:pt x="2495" y="2716"/>
                    <a:pt x="2551" y="2587"/>
                    <a:pt x="2551" y="2458"/>
                  </a:cubicBezTo>
                  <a:cubicBezTo>
                    <a:pt x="2551" y="2292"/>
                    <a:pt x="2477" y="2162"/>
                    <a:pt x="2328" y="2088"/>
                  </a:cubicBezTo>
                  <a:cubicBezTo>
                    <a:pt x="2255" y="2051"/>
                    <a:pt x="2126" y="2033"/>
                    <a:pt x="1959" y="2033"/>
                  </a:cubicBezTo>
                  <a:cubicBezTo>
                    <a:pt x="1201" y="2033"/>
                    <a:pt x="1201" y="2033"/>
                    <a:pt x="1201" y="2033"/>
                  </a:cubicBezTo>
                  <a:cubicBezTo>
                    <a:pt x="795" y="2033"/>
                    <a:pt x="517" y="1959"/>
                    <a:pt x="333" y="1793"/>
                  </a:cubicBezTo>
                  <a:cubicBezTo>
                    <a:pt x="129" y="1607"/>
                    <a:pt x="0" y="1331"/>
                    <a:pt x="0" y="1016"/>
                  </a:cubicBezTo>
                  <a:cubicBezTo>
                    <a:pt x="0" y="573"/>
                    <a:pt x="259" y="185"/>
                    <a:pt x="610" y="75"/>
                  </a:cubicBezTo>
                  <a:cubicBezTo>
                    <a:pt x="776" y="0"/>
                    <a:pt x="942" y="0"/>
                    <a:pt x="1367" y="0"/>
                  </a:cubicBezTo>
                  <a:cubicBezTo>
                    <a:pt x="3179" y="0"/>
                    <a:pt x="3179" y="0"/>
                    <a:pt x="3179" y="0"/>
                  </a:cubicBezTo>
                  <a:cubicBezTo>
                    <a:pt x="3179" y="610"/>
                    <a:pt x="3179" y="610"/>
                    <a:pt x="3179" y="610"/>
                  </a:cubicBezTo>
                  <a:cubicBezTo>
                    <a:pt x="1534" y="610"/>
                    <a:pt x="1534" y="610"/>
                    <a:pt x="1534" y="610"/>
                  </a:cubicBezTo>
                  <a:cubicBezTo>
                    <a:pt x="1201" y="628"/>
                    <a:pt x="1072" y="628"/>
                    <a:pt x="961" y="647"/>
                  </a:cubicBezTo>
                  <a:cubicBezTo>
                    <a:pt x="813" y="684"/>
                    <a:pt x="721" y="813"/>
                    <a:pt x="721" y="998"/>
                  </a:cubicBezTo>
                  <a:cubicBezTo>
                    <a:pt x="721" y="1164"/>
                    <a:pt x="795" y="1294"/>
                    <a:pt x="924" y="1349"/>
                  </a:cubicBezTo>
                  <a:cubicBezTo>
                    <a:pt x="1035" y="1386"/>
                    <a:pt x="1220" y="1404"/>
                    <a:pt x="1460" y="1404"/>
                  </a:cubicBezTo>
                  <a:cubicBezTo>
                    <a:pt x="2033" y="1404"/>
                    <a:pt x="2033" y="1404"/>
                    <a:pt x="2033" y="1404"/>
                  </a:cubicBezTo>
                  <a:cubicBezTo>
                    <a:pt x="2531" y="1404"/>
                    <a:pt x="2809" y="1478"/>
                    <a:pt x="3013" y="1681"/>
                  </a:cubicBezTo>
                  <a:cubicBezTo>
                    <a:pt x="3179" y="1848"/>
                    <a:pt x="3289" y="2162"/>
                    <a:pt x="3289" y="2458"/>
                  </a:cubicBezTo>
                  <a:cubicBezTo>
                    <a:pt x="3289" y="2827"/>
                    <a:pt x="3105" y="3179"/>
                    <a:pt x="2827" y="3345"/>
                  </a:cubicBezTo>
                  <a:cubicBezTo>
                    <a:pt x="2661" y="3455"/>
                    <a:pt x="2439" y="3492"/>
                    <a:pt x="1922" y="3492"/>
                  </a:cubicBezTo>
                  <a:cubicBezTo>
                    <a:pt x="74" y="3492"/>
                    <a:pt x="74" y="3492"/>
                    <a:pt x="74" y="3492"/>
                  </a:cubicBezTo>
                  <a:lnTo>
                    <a:pt x="74" y="2864"/>
                  </a:lnTo>
                </a:path>
              </a:pathLst>
            </a:custGeom>
            <a:solidFill>
              <a:srgbClr val="0068B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9" name="Freeform 28"/>
            <p:cNvSpPr>
              <a:spLocks noChangeArrowheads="1"/>
            </p:cNvSpPr>
            <p:nvPr/>
          </p:nvSpPr>
          <p:spPr bwMode="auto">
            <a:xfrm>
              <a:off x="4821" y="1988"/>
              <a:ext cx="741" cy="791"/>
            </a:xfrm>
            <a:custGeom>
              <a:avLst/>
              <a:gdLst>
                <a:gd name="T0" fmla="*/ 74 w 3272"/>
                <a:gd name="T1" fmla="*/ 2864 h 3493"/>
                <a:gd name="T2" fmla="*/ 74 w 3272"/>
                <a:gd name="T3" fmla="*/ 2864 h 3493"/>
                <a:gd name="T4" fmla="*/ 1847 w 3272"/>
                <a:gd name="T5" fmla="*/ 2864 h 3493"/>
                <a:gd name="T6" fmla="*/ 2365 w 3272"/>
                <a:gd name="T7" fmla="*/ 2772 h 3493"/>
                <a:gd name="T8" fmla="*/ 2550 w 3272"/>
                <a:gd name="T9" fmla="*/ 2458 h 3493"/>
                <a:gd name="T10" fmla="*/ 2329 w 3272"/>
                <a:gd name="T11" fmla="*/ 2088 h 3493"/>
                <a:gd name="T12" fmla="*/ 1941 w 3272"/>
                <a:gd name="T13" fmla="*/ 2033 h 3493"/>
                <a:gd name="T14" fmla="*/ 1202 w 3272"/>
                <a:gd name="T15" fmla="*/ 2033 h 3493"/>
                <a:gd name="T16" fmla="*/ 315 w 3272"/>
                <a:gd name="T17" fmla="*/ 1793 h 3493"/>
                <a:gd name="T18" fmla="*/ 0 w 3272"/>
                <a:gd name="T19" fmla="*/ 1016 h 3493"/>
                <a:gd name="T20" fmla="*/ 610 w 3272"/>
                <a:gd name="T21" fmla="*/ 75 h 3493"/>
                <a:gd name="T22" fmla="*/ 1349 w 3272"/>
                <a:gd name="T23" fmla="*/ 0 h 3493"/>
                <a:gd name="T24" fmla="*/ 3178 w 3272"/>
                <a:gd name="T25" fmla="*/ 0 h 3493"/>
                <a:gd name="T26" fmla="*/ 3178 w 3272"/>
                <a:gd name="T27" fmla="*/ 610 h 3493"/>
                <a:gd name="T28" fmla="*/ 1515 w 3272"/>
                <a:gd name="T29" fmla="*/ 610 h 3493"/>
                <a:gd name="T30" fmla="*/ 943 w 3272"/>
                <a:gd name="T31" fmla="*/ 647 h 3493"/>
                <a:gd name="T32" fmla="*/ 721 w 3272"/>
                <a:gd name="T33" fmla="*/ 998 h 3493"/>
                <a:gd name="T34" fmla="*/ 906 w 3272"/>
                <a:gd name="T35" fmla="*/ 1349 h 3493"/>
                <a:gd name="T36" fmla="*/ 1460 w 3272"/>
                <a:gd name="T37" fmla="*/ 1404 h 3493"/>
                <a:gd name="T38" fmla="*/ 2014 w 3272"/>
                <a:gd name="T39" fmla="*/ 1404 h 3493"/>
                <a:gd name="T40" fmla="*/ 3012 w 3272"/>
                <a:gd name="T41" fmla="*/ 1681 h 3493"/>
                <a:gd name="T42" fmla="*/ 3271 w 3272"/>
                <a:gd name="T43" fmla="*/ 2458 h 3493"/>
                <a:gd name="T44" fmla="*/ 2828 w 3272"/>
                <a:gd name="T45" fmla="*/ 3345 h 3493"/>
                <a:gd name="T46" fmla="*/ 1922 w 3272"/>
                <a:gd name="T47" fmla="*/ 3492 h 3493"/>
                <a:gd name="T48" fmla="*/ 74 w 3272"/>
                <a:gd name="T49" fmla="*/ 3492 h 3493"/>
                <a:gd name="T50" fmla="*/ 74 w 3272"/>
                <a:gd name="T51" fmla="*/ 2864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72" h="3493">
                  <a:moveTo>
                    <a:pt x="74" y="2864"/>
                  </a:moveTo>
                  <a:lnTo>
                    <a:pt x="74" y="2864"/>
                  </a:lnTo>
                  <a:cubicBezTo>
                    <a:pt x="1847" y="2864"/>
                    <a:pt x="1847" y="2864"/>
                    <a:pt x="1847" y="2864"/>
                  </a:cubicBezTo>
                  <a:cubicBezTo>
                    <a:pt x="2125" y="2864"/>
                    <a:pt x="2291" y="2827"/>
                    <a:pt x="2365" y="2772"/>
                  </a:cubicBezTo>
                  <a:cubicBezTo>
                    <a:pt x="2476" y="2716"/>
                    <a:pt x="2550" y="2587"/>
                    <a:pt x="2550" y="2458"/>
                  </a:cubicBezTo>
                  <a:cubicBezTo>
                    <a:pt x="2550" y="2292"/>
                    <a:pt x="2458" y="2162"/>
                    <a:pt x="2329" y="2088"/>
                  </a:cubicBezTo>
                  <a:cubicBezTo>
                    <a:pt x="2255" y="2051"/>
                    <a:pt x="2107" y="2033"/>
                    <a:pt x="1941" y="2033"/>
                  </a:cubicBezTo>
                  <a:cubicBezTo>
                    <a:pt x="1202" y="2033"/>
                    <a:pt x="1202" y="2033"/>
                    <a:pt x="1202" y="2033"/>
                  </a:cubicBezTo>
                  <a:cubicBezTo>
                    <a:pt x="776" y="2033"/>
                    <a:pt x="499" y="1959"/>
                    <a:pt x="315" y="1793"/>
                  </a:cubicBezTo>
                  <a:cubicBezTo>
                    <a:pt x="111" y="1607"/>
                    <a:pt x="0" y="1331"/>
                    <a:pt x="0" y="1016"/>
                  </a:cubicBezTo>
                  <a:cubicBezTo>
                    <a:pt x="0" y="573"/>
                    <a:pt x="241" y="185"/>
                    <a:pt x="610" y="75"/>
                  </a:cubicBezTo>
                  <a:cubicBezTo>
                    <a:pt x="758" y="0"/>
                    <a:pt x="943" y="0"/>
                    <a:pt x="1349" y="0"/>
                  </a:cubicBezTo>
                  <a:cubicBezTo>
                    <a:pt x="3178" y="0"/>
                    <a:pt x="3178" y="0"/>
                    <a:pt x="3178" y="0"/>
                  </a:cubicBezTo>
                  <a:cubicBezTo>
                    <a:pt x="3178" y="610"/>
                    <a:pt x="3178" y="610"/>
                    <a:pt x="3178" y="610"/>
                  </a:cubicBezTo>
                  <a:cubicBezTo>
                    <a:pt x="1515" y="610"/>
                    <a:pt x="1515" y="610"/>
                    <a:pt x="1515" y="610"/>
                  </a:cubicBezTo>
                  <a:cubicBezTo>
                    <a:pt x="1183" y="628"/>
                    <a:pt x="1053" y="628"/>
                    <a:pt x="943" y="647"/>
                  </a:cubicBezTo>
                  <a:cubicBezTo>
                    <a:pt x="794" y="684"/>
                    <a:pt x="721" y="813"/>
                    <a:pt x="721" y="998"/>
                  </a:cubicBezTo>
                  <a:cubicBezTo>
                    <a:pt x="721" y="1164"/>
                    <a:pt x="794" y="1294"/>
                    <a:pt x="906" y="1349"/>
                  </a:cubicBezTo>
                  <a:cubicBezTo>
                    <a:pt x="1017" y="1386"/>
                    <a:pt x="1202" y="1404"/>
                    <a:pt x="1460" y="1404"/>
                  </a:cubicBezTo>
                  <a:cubicBezTo>
                    <a:pt x="2014" y="1404"/>
                    <a:pt x="2014" y="1404"/>
                    <a:pt x="2014" y="1404"/>
                  </a:cubicBezTo>
                  <a:cubicBezTo>
                    <a:pt x="2532" y="1404"/>
                    <a:pt x="2808" y="1478"/>
                    <a:pt x="3012" y="1681"/>
                  </a:cubicBezTo>
                  <a:cubicBezTo>
                    <a:pt x="3160" y="1848"/>
                    <a:pt x="3271" y="2162"/>
                    <a:pt x="3271" y="2458"/>
                  </a:cubicBezTo>
                  <a:cubicBezTo>
                    <a:pt x="3271" y="2827"/>
                    <a:pt x="3104" y="3179"/>
                    <a:pt x="2828" y="3345"/>
                  </a:cubicBezTo>
                  <a:cubicBezTo>
                    <a:pt x="2661" y="3455"/>
                    <a:pt x="2439" y="3492"/>
                    <a:pt x="1922" y="3492"/>
                  </a:cubicBezTo>
                  <a:cubicBezTo>
                    <a:pt x="74" y="3492"/>
                    <a:pt x="74" y="3492"/>
                    <a:pt x="74" y="3492"/>
                  </a:cubicBezTo>
                  <a:lnTo>
                    <a:pt x="74" y="2864"/>
                  </a:lnTo>
                </a:path>
              </a:pathLst>
            </a:custGeom>
            <a:solidFill>
              <a:srgbClr val="0068B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635040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losing">
    <p:spTree>
      <p:nvGrpSpPr>
        <p:cNvPr id="1" name=""/>
        <p:cNvGrpSpPr/>
        <p:nvPr/>
      </p:nvGrpSpPr>
      <p:grpSpPr>
        <a:xfrm>
          <a:off x="0" y="0"/>
          <a:ext cx="0" cy="0"/>
          <a:chOff x="0" y="0"/>
          <a:chExt cx="0" cy="0"/>
        </a:xfrm>
      </p:grpSpPr>
      <p:pic>
        <p:nvPicPr>
          <p:cNvPr id="13" name="Picture 12" descr="Sales Kickoff 2013 PPT segue slide.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5658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11"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ooter Placeholder 4"/>
          <p:cNvSpPr txBox="1">
            <a:spLocks/>
          </p:cNvSpPr>
          <p:nvPr userDrawn="1"/>
        </p:nvSpPr>
        <p:spPr>
          <a:xfrm>
            <a:off x="8218829" y="6530857"/>
            <a:ext cx="3860800" cy="212725"/>
          </a:xfrm>
          <a:prstGeom prst="rect">
            <a:avLst/>
          </a:prstGeom>
        </p:spPr>
        <p:txBody>
          <a:bodyPr/>
          <a:lstStyle>
            <a:defPPr>
              <a:defRPr lang="en-US"/>
            </a:defPPr>
            <a:lvl1pPr marR="0" lvl="0" indent="0" algn="r" fontAlgn="auto">
              <a:lnSpc>
                <a:spcPct val="100000"/>
              </a:lnSpc>
              <a:spcBef>
                <a:spcPts val="0"/>
              </a:spcBef>
              <a:spcAft>
                <a:spcPts val="0"/>
              </a:spcAft>
              <a:buClrTx/>
              <a:buSzTx/>
              <a:buFontTx/>
              <a:buNone/>
              <a:tabLst/>
              <a:defRPr kumimoji="0" sz="800" b="0" i="0" u="none" strike="noStrike" cap="none" spc="0" normalizeH="0" baseline="0">
                <a:ln>
                  <a:noFill/>
                </a:ln>
                <a:solidFill>
                  <a:schemeClr val="tx2">
                    <a:lumMod val="75000"/>
                  </a:schemeClr>
                </a:solidFill>
                <a:effectLst/>
                <a:uLnTx/>
                <a:uFillTx/>
                <a:latin typeface="Arial" pitchFamily="34" charset="0"/>
                <a:cs typeface="Arial" pitchFamily="34" charset="0"/>
              </a:defRPr>
            </a:lvl1pPr>
          </a:lstStyle>
          <a:p>
            <a:pPr lvl="0"/>
            <a:r>
              <a:rPr lang="en-US" sz="800" noProof="0" dirty="0">
                <a:solidFill>
                  <a:schemeClr val="bg1">
                    <a:lumMod val="95000"/>
                  </a:schemeClr>
                </a:solidFill>
              </a:rPr>
              <a:t>© Sophos Ltd. All rights reserved.</a:t>
            </a:r>
          </a:p>
        </p:txBody>
      </p:sp>
      <p:grpSp>
        <p:nvGrpSpPr>
          <p:cNvPr id="14" name="Group 13"/>
          <p:cNvGrpSpPr>
            <a:grpSpLocks noChangeAspect="1"/>
          </p:cNvGrpSpPr>
          <p:nvPr userDrawn="1"/>
        </p:nvGrpSpPr>
        <p:grpSpPr bwMode="auto">
          <a:xfrm>
            <a:off x="3521998" y="3000451"/>
            <a:ext cx="5148015" cy="857098"/>
            <a:chOff x="810" y="1988"/>
            <a:chExt cx="4751" cy="791"/>
          </a:xfrm>
        </p:grpSpPr>
        <p:sp>
          <p:nvSpPr>
            <p:cNvPr id="15" name="Freeform 14"/>
            <p:cNvSpPr>
              <a:spLocks noChangeArrowheads="1"/>
            </p:cNvSpPr>
            <p:nvPr/>
          </p:nvSpPr>
          <p:spPr bwMode="auto">
            <a:xfrm>
              <a:off x="1611" y="1992"/>
              <a:ext cx="766" cy="787"/>
            </a:xfrm>
            <a:custGeom>
              <a:avLst/>
              <a:gdLst>
                <a:gd name="T0" fmla="*/ 3049 w 3383"/>
                <a:gd name="T1" fmla="*/ 518 h 3475"/>
                <a:gd name="T2" fmla="*/ 3049 w 3383"/>
                <a:gd name="T3" fmla="*/ 518 h 3475"/>
                <a:gd name="T4" fmla="*/ 3382 w 3383"/>
                <a:gd name="T5" fmla="*/ 1775 h 3475"/>
                <a:gd name="T6" fmla="*/ 2845 w 3383"/>
                <a:gd name="T7" fmla="*/ 3141 h 3475"/>
                <a:gd name="T8" fmla="*/ 1737 w 3383"/>
                <a:gd name="T9" fmla="*/ 3474 h 3475"/>
                <a:gd name="T10" fmla="*/ 295 w 3383"/>
                <a:gd name="T11" fmla="*/ 2865 h 3475"/>
                <a:gd name="T12" fmla="*/ 0 w 3383"/>
                <a:gd name="T13" fmla="*/ 1756 h 3475"/>
                <a:gd name="T14" fmla="*/ 517 w 3383"/>
                <a:gd name="T15" fmla="*/ 334 h 3475"/>
                <a:gd name="T16" fmla="*/ 1681 w 3383"/>
                <a:gd name="T17" fmla="*/ 0 h 3475"/>
                <a:gd name="T18" fmla="*/ 3049 w 3383"/>
                <a:gd name="T19" fmla="*/ 518 h 3475"/>
                <a:gd name="T20" fmla="*/ 961 w 3383"/>
                <a:gd name="T21" fmla="*/ 925 h 3475"/>
                <a:gd name="T22" fmla="*/ 961 w 3383"/>
                <a:gd name="T23" fmla="*/ 925 h 3475"/>
                <a:gd name="T24" fmla="*/ 795 w 3383"/>
                <a:gd name="T25" fmla="*/ 1719 h 3475"/>
                <a:gd name="T26" fmla="*/ 1681 w 3383"/>
                <a:gd name="T27" fmla="*/ 2883 h 3475"/>
                <a:gd name="T28" fmla="*/ 2568 w 3383"/>
                <a:gd name="T29" fmla="*/ 1737 h 3475"/>
                <a:gd name="T30" fmla="*/ 1681 w 3383"/>
                <a:gd name="T31" fmla="*/ 574 h 3475"/>
                <a:gd name="T32" fmla="*/ 961 w 3383"/>
                <a:gd name="T33" fmla="*/ 925 h 3475"/>
                <a:gd name="T34" fmla="*/ 3049 w 3383"/>
                <a:gd name="T35" fmla="*/ 518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3" h="3475">
                  <a:moveTo>
                    <a:pt x="3049" y="518"/>
                  </a:moveTo>
                  <a:lnTo>
                    <a:pt x="3049" y="518"/>
                  </a:lnTo>
                  <a:cubicBezTo>
                    <a:pt x="3253" y="795"/>
                    <a:pt x="3382" y="1257"/>
                    <a:pt x="3382" y="1775"/>
                  </a:cubicBezTo>
                  <a:cubicBezTo>
                    <a:pt x="3382" y="2384"/>
                    <a:pt x="3178" y="2883"/>
                    <a:pt x="2845" y="3141"/>
                  </a:cubicBezTo>
                  <a:cubicBezTo>
                    <a:pt x="2587" y="3345"/>
                    <a:pt x="2199" y="3474"/>
                    <a:pt x="1737" y="3474"/>
                  </a:cubicBezTo>
                  <a:cubicBezTo>
                    <a:pt x="1072" y="3474"/>
                    <a:pt x="554" y="3253"/>
                    <a:pt x="295" y="2865"/>
                  </a:cubicBezTo>
                  <a:cubicBezTo>
                    <a:pt x="92" y="2587"/>
                    <a:pt x="0" y="2200"/>
                    <a:pt x="0" y="1756"/>
                  </a:cubicBezTo>
                  <a:cubicBezTo>
                    <a:pt x="0" y="1091"/>
                    <a:pt x="166" y="592"/>
                    <a:pt x="517" y="334"/>
                  </a:cubicBezTo>
                  <a:cubicBezTo>
                    <a:pt x="776" y="111"/>
                    <a:pt x="1201" y="0"/>
                    <a:pt x="1681" y="0"/>
                  </a:cubicBezTo>
                  <a:cubicBezTo>
                    <a:pt x="2291" y="0"/>
                    <a:pt x="2790" y="185"/>
                    <a:pt x="3049" y="518"/>
                  </a:cubicBezTo>
                  <a:lnTo>
                    <a:pt x="961" y="925"/>
                  </a:lnTo>
                  <a:lnTo>
                    <a:pt x="961" y="925"/>
                  </a:lnTo>
                  <a:cubicBezTo>
                    <a:pt x="849" y="1091"/>
                    <a:pt x="795" y="1368"/>
                    <a:pt x="795" y="1719"/>
                  </a:cubicBezTo>
                  <a:cubicBezTo>
                    <a:pt x="795" y="2532"/>
                    <a:pt x="1072" y="2883"/>
                    <a:pt x="1681" y="2883"/>
                  </a:cubicBezTo>
                  <a:cubicBezTo>
                    <a:pt x="2291" y="2883"/>
                    <a:pt x="2568" y="2532"/>
                    <a:pt x="2568" y="1737"/>
                  </a:cubicBezTo>
                  <a:cubicBezTo>
                    <a:pt x="2568" y="925"/>
                    <a:pt x="2291" y="574"/>
                    <a:pt x="1681" y="574"/>
                  </a:cubicBezTo>
                  <a:cubicBezTo>
                    <a:pt x="1348" y="574"/>
                    <a:pt x="1090" y="702"/>
                    <a:pt x="961" y="925"/>
                  </a:cubicBezTo>
                  <a:lnTo>
                    <a:pt x="3049" y="518"/>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6" name="Freeform 15"/>
            <p:cNvSpPr>
              <a:spLocks noChangeArrowheads="1"/>
            </p:cNvSpPr>
            <p:nvPr/>
          </p:nvSpPr>
          <p:spPr bwMode="auto">
            <a:xfrm>
              <a:off x="2474" y="2000"/>
              <a:ext cx="695" cy="779"/>
            </a:xfrm>
            <a:custGeom>
              <a:avLst/>
              <a:gdLst>
                <a:gd name="T0" fmla="*/ 739 w 3069"/>
                <a:gd name="T1" fmla="*/ 3437 h 3438"/>
                <a:gd name="T2" fmla="*/ 739 w 3069"/>
                <a:gd name="T3" fmla="*/ 3437 h 3438"/>
                <a:gd name="T4" fmla="*/ 0 w 3069"/>
                <a:gd name="T5" fmla="*/ 3437 h 3438"/>
                <a:gd name="T6" fmla="*/ 0 w 3069"/>
                <a:gd name="T7" fmla="*/ 0 h 3438"/>
                <a:gd name="T8" fmla="*/ 1720 w 3069"/>
                <a:gd name="T9" fmla="*/ 0 h 3438"/>
                <a:gd name="T10" fmla="*/ 2754 w 3069"/>
                <a:gd name="T11" fmla="*/ 315 h 3438"/>
                <a:gd name="T12" fmla="*/ 3068 w 3069"/>
                <a:gd name="T13" fmla="*/ 1109 h 3438"/>
                <a:gd name="T14" fmla="*/ 2681 w 3069"/>
                <a:gd name="T15" fmla="*/ 2015 h 3438"/>
                <a:gd name="T16" fmla="*/ 1904 w 3069"/>
                <a:gd name="T17" fmla="*/ 2237 h 3438"/>
                <a:gd name="T18" fmla="*/ 739 w 3069"/>
                <a:gd name="T19" fmla="*/ 2237 h 3438"/>
                <a:gd name="T20" fmla="*/ 739 w 3069"/>
                <a:gd name="T21" fmla="*/ 3437 h 3438"/>
                <a:gd name="T22" fmla="*/ 1720 w 3069"/>
                <a:gd name="T23" fmla="*/ 1626 h 3438"/>
                <a:gd name="T24" fmla="*/ 1720 w 3069"/>
                <a:gd name="T25" fmla="*/ 1626 h 3438"/>
                <a:gd name="T26" fmla="*/ 2107 w 3069"/>
                <a:gd name="T27" fmla="*/ 1516 h 3438"/>
                <a:gd name="T28" fmla="*/ 2255 w 3069"/>
                <a:gd name="T29" fmla="*/ 1090 h 3438"/>
                <a:gd name="T30" fmla="*/ 2015 w 3069"/>
                <a:gd name="T31" fmla="*/ 647 h 3438"/>
                <a:gd name="T32" fmla="*/ 1738 w 3069"/>
                <a:gd name="T33" fmla="*/ 611 h 3438"/>
                <a:gd name="T34" fmla="*/ 739 w 3069"/>
                <a:gd name="T35" fmla="*/ 611 h 3438"/>
                <a:gd name="T36" fmla="*/ 739 w 3069"/>
                <a:gd name="T37" fmla="*/ 1626 h 3438"/>
                <a:gd name="T38" fmla="*/ 1720 w 3069"/>
                <a:gd name="T39" fmla="*/ 1626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9" h="3438">
                  <a:moveTo>
                    <a:pt x="739" y="3437"/>
                  </a:moveTo>
                  <a:lnTo>
                    <a:pt x="739" y="3437"/>
                  </a:lnTo>
                  <a:cubicBezTo>
                    <a:pt x="0" y="3437"/>
                    <a:pt x="0" y="3437"/>
                    <a:pt x="0" y="3437"/>
                  </a:cubicBezTo>
                  <a:cubicBezTo>
                    <a:pt x="0" y="0"/>
                    <a:pt x="0" y="0"/>
                    <a:pt x="0" y="0"/>
                  </a:cubicBezTo>
                  <a:cubicBezTo>
                    <a:pt x="1720" y="0"/>
                    <a:pt x="1720" y="0"/>
                    <a:pt x="1720" y="0"/>
                  </a:cubicBezTo>
                  <a:cubicBezTo>
                    <a:pt x="2311" y="0"/>
                    <a:pt x="2532" y="56"/>
                    <a:pt x="2754" y="315"/>
                  </a:cubicBezTo>
                  <a:cubicBezTo>
                    <a:pt x="2957" y="537"/>
                    <a:pt x="3068" y="814"/>
                    <a:pt x="3068" y="1109"/>
                  </a:cubicBezTo>
                  <a:cubicBezTo>
                    <a:pt x="3068" y="1479"/>
                    <a:pt x="2920" y="1811"/>
                    <a:pt x="2681" y="2015"/>
                  </a:cubicBezTo>
                  <a:cubicBezTo>
                    <a:pt x="2477" y="2181"/>
                    <a:pt x="2291" y="2237"/>
                    <a:pt x="1904" y="2237"/>
                  </a:cubicBezTo>
                  <a:cubicBezTo>
                    <a:pt x="739" y="2237"/>
                    <a:pt x="739" y="2237"/>
                    <a:pt x="739" y="2237"/>
                  </a:cubicBezTo>
                  <a:lnTo>
                    <a:pt x="739" y="3437"/>
                  </a:lnTo>
                  <a:close/>
                  <a:moveTo>
                    <a:pt x="1720" y="1626"/>
                  </a:moveTo>
                  <a:lnTo>
                    <a:pt x="1720" y="1626"/>
                  </a:lnTo>
                  <a:cubicBezTo>
                    <a:pt x="1922" y="1626"/>
                    <a:pt x="2033" y="1590"/>
                    <a:pt x="2107" y="1516"/>
                  </a:cubicBezTo>
                  <a:cubicBezTo>
                    <a:pt x="2199" y="1442"/>
                    <a:pt x="2255" y="1276"/>
                    <a:pt x="2255" y="1090"/>
                  </a:cubicBezTo>
                  <a:cubicBezTo>
                    <a:pt x="2255" y="869"/>
                    <a:pt x="2163" y="703"/>
                    <a:pt x="2015" y="647"/>
                  </a:cubicBezTo>
                  <a:cubicBezTo>
                    <a:pt x="1959" y="629"/>
                    <a:pt x="1867" y="611"/>
                    <a:pt x="1738" y="611"/>
                  </a:cubicBezTo>
                  <a:cubicBezTo>
                    <a:pt x="739" y="611"/>
                    <a:pt x="739" y="611"/>
                    <a:pt x="739" y="611"/>
                  </a:cubicBezTo>
                  <a:cubicBezTo>
                    <a:pt x="739" y="1626"/>
                    <a:pt x="739" y="1626"/>
                    <a:pt x="739" y="1626"/>
                  </a:cubicBezTo>
                  <a:lnTo>
                    <a:pt x="1720" y="1626"/>
                  </a:ln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7" name="Freeform 16"/>
            <p:cNvSpPr>
              <a:spLocks noChangeArrowheads="1"/>
            </p:cNvSpPr>
            <p:nvPr/>
          </p:nvSpPr>
          <p:spPr bwMode="auto">
            <a:xfrm>
              <a:off x="3266" y="2000"/>
              <a:ext cx="628" cy="779"/>
            </a:xfrm>
            <a:custGeom>
              <a:avLst/>
              <a:gdLst>
                <a:gd name="T0" fmla="*/ 2772 w 2773"/>
                <a:gd name="T1" fmla="*/ 3437 h 3438"/>
                <a:gd name="T2" fmla="*/ 2051 w 2773"/>
                <a:gd name="T3" fmla="*/ 3437 h 3438"/>
                <a:gd name="T4" fmla="*/ 2051 w 2773"/>
                <a:gd name="T5" fmla="*/ 2015 h 3438"/>
                <a:gd name="T6" fmla="*/ 720 w 2773"/>
                <a:gd name="T7" fmla="*/ 2015 h 3438"/>
                <a:gd name="T8" fmla="*/ 720 w 2773"/>
                <a:gd name="T9" fmla="*/ 3437 h 3438"/>
                <a:gd name="T10" fmla="*/ 0 w 2773"/>
                <a:gd name="T11" fmla="*/ 3437 h 3438"/>
                <a:gd name="T12" fmla="*/ 0 w 2773"/>
                <a:gd name="T13" fmla="*/ 0 h 3438"/>
                <a:gd name="T14" fmla="*/ 720 w 2773"/>
                <a:gd name="T15" fmla="*/ 0 h 3438"/>
                <a:gd name="T16" fmla="*/ 720 w 2773"/>
                <a:gd name="T17" fmla="*/ 1405 h 3438"/>
                <a:gd name="T18" fmla="*/ 2051 w 2773"/>
                <a:gd name="T19" fmla="*/ 1405 h 3438"/>
                <a:gd name="T20" fmla="*/ 2051 w 2773"/>
                <a:gd name="T21" fmla="*/ 0 h 3438"/>
                <a:gd name="T22" fmla="*/ 2772 w 2773"/>
                <a:gd name="T23" fmla="*/ 0 h 3438"/>
                <a:gd name="T24" fmla="*/ 2772 w 2773"/>
                <a:gd name="T25" fmla="*/ 3437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73" h="3438">
                  <a:moveTo>
                    <a:pt x="2772" y="3437"/>
                  </a:moveTo>
                  <a:lnTo>
                    <a:pt x="2051" y="3437"/>
                  </a:lnTo>
                  <a:lnTo>
                    <a:pt x="2051" y="2015"/>
                  </a:lnTo>
                  <a:lnTo>
                    <a:pt x="720" y="2015"/>
                  </a:lnTo>
                  <a:lnTo>
                    <a:pt x="720" y="3437"/>
                  </a:lnTo>
                  <a:lnTo>
                    <a:pt x="0" y="3437"/>
                  </a:lnTo>
                  <a:lnTo>
                    <a:pt x="0" y="0"/>
                  </a:lnTo>
                  <a:lnTo>
                    <a:pt x="720" y="0"/>
                  </a:lnTo>
                  <a:lnTo>
                    <a:pt x="720" y="1405"/>
                  </a:lnTo>
                  <a:lnTo>
                    <a:pt x="2051" y="1405"/>
                  </a:lnTo>
                  <a:lnTo>
                    <a:pt x="2051" y="0"/>
                  </a:lnTo>
                  <a:lnTo>
                    <a:pt x="2772" y="0"/>
                  </a:lnTo>
                  <a:lnTo>
                    <a:pt x="2772" y="3437"/>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8" name="Freeform 17"/>
            <p:cNvSpPr>
              <a:spLocks noChangeArrowheads="1"/>
            </p:cNvSpPr>
            <p:nvPr/>
          </p:nvSpPr>
          <p:spPr bwMode="auto">
            <a:xfrm>
              <a:off x="3995" y="1992"/>
              <a:ext cx="766" cy="787"/>
            </a:xfrm>
            <a:custGeom>
              <a:avLst/>
              <a:gdLst>
                <a:gd name="T0" fmla="*/ 3048 w 3382"/>
                <a:gd name="T1" fmla="*/ 518 h 3475"/>
                <a:gd name="T2" fmla="*/ 3048 w 3382"/>
                <a:gd name="T3" fmla="*/ 518 h 3475"/>
                <a:gd name="T4" fmla="*/ 3381 w 3382"/>
                <a:gd name="T5" fmla="*/ 1775 h 3475"/>
                <a:gd name="T6" fmla="*/ 2845 w 3382"/>
                <a:gd name="T7" fmla="*/ 3141 h 3475"/>
                <a:gd name="T8" fmla="*/ 1737 w 3382"/>
                <a:gd name="T9" fmla="*/ 3474 h 3475"/>
                <a:gd name="T10" fmla="*/ 295 w 3382"/>
                <a:gd name="T11" fmla="*/ 2865 h 3475"/>
                <a:gd name="T12" fmla="*/ 0 w 3382"/>
                <a:gd name="T13" fmla="*/ 1756 h 3475"/>
                <a:gd name="T14" fmla="*/ 517 w 3382"/>
                <a:gd name="T15" fmla="*/ 334 h 3475"/>
                <a:gd name="T16" fmla="*/ 1700 w 3382"/>
                <a:gd name="T17" fmla="*/ 0 h 3475"/>
                <a:gd name="T18" fmla="*/ 3048 w 3382"/>
                <a:gd name="T19" fmla="*/ 518 h 3475"/>
                <a:gd name="T20" fmla="*/ 961 w 3382"/>
                <a:gd name="T21" fmla="*/ 925 h 3475"/>
                <a:gd name="T22" fmla="*/ 961 w 3382"/>
                <a:gd name="T23" fmla="*/ 925 h 3475"/>
                <a:gd name="T24" fmla="*/ 795 w 3382"/>
                <a:gd name="T25" fmla="*/ 1719 h 3475"/>
                <a:gd name="T26" fmla="*/ 1700 w 3382"/>
                <a:gd name="T27" fmla="*/ 2883 h 3475"/>
                <a:gd name="T28" fmla="*/ 2586 w 3382"/>
                <a:gd name="T29" fmla="*/ 1737 h 3475"/>
                <a:gd name="T30" fmla="*/ 1700 w 3382"/>
                <a:gd name="T31" fmla="*/ 574 h 3475"/>
                <a:gd name="T32" fmla="*/ 961 w 3382"/>
                <a:gd name="T33" fmla="*/ 925 h 3475"/>
                <a:gd name="T34" fmla="*/ 3048 w 3382"/>
                <a:gd name="T35" fmla="*/ 518 h 3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2" h="3475">
                  <a:moveTo>
                    <a:pt x="3048" y="518"/>
                  </a:moveTo>
                  <a:lnTo>
                    <a:pt x="3048" y="518"/>
                  </a:lnTo>
                  <a:cubicBezTo>
                    <a:pt x="3271" y="795"/>
                    <a:pt x="3381" y="1257"/>
                    <a:pt x="3381" y="1775"/>
                  </a:cubicBezTo>
                  <a:cubicBezTo>
                    <a:pt x="3381" y="2384"/>
                    <a:pt x="3196" y="2883"/>
                    <a:pt x="2845" y="3141"/>
                  </a:cubicBezTo>
                  <a:cubicBezTo>
                    <a:pt x="2586" y="3345"/>
                    <a:pt x="2199" y="3474"/>
                    <a:pt x="1737" y="3474"/>
                  </a:cubicBezTo>
                  <a:cubicBezTo>
                    <a:pt x="1090" y="3474"/>
                    <a:pt x="572" y="3253"/>
                    <a:pt x="295" y="2865"/>
                  </a:cubicBezTo>
                  <a:cubicBezTo>
                    <a:pt x="92" y="2587"/>
                    <a:pt x="0" y="2200"/>
                    <a:pt x="0" y="1756"/>
                  </a:cubicBezTo>
                  <a:cubicBezTo>
                    <a:pt x="0" y="1091"/>
                    <a:pt x="185" y="592"/>
                    <a:pt x="517" y="334"/>
                  </a:cubicBezTo>
                  <a:cubicBezTo>
                    <a:pt x="795" y="111"/>
                    <a:pt x="1200" y="0"/>
                    <a:pt x="1700" y="0"/>
                  </a:cubicBezTo>
                  <a:cubicBezTo>
                    <a:pt x="2309" y="0"/>
                    <a:pt x="2790" y="185"/>
                    <a:pt x="3048" y="518"/>
                  </a:cubicBezTo>
                  <a:lnTo>
                    <a:pt x="961" y="925"/>
                  </a:lnTo>
                  <a:lnTo>
                    <a:pt x="961" y="925"/>
                  </a:lnTo>
                  <a:cubicBezTo>
                    <a:pt x="850" y="1091"/>
                    <a:pt x="795" y="1368"/>
                    <a:pt x="795" y="1719"/>
                  </a:cubicBezTo>
                  <a:cubicBezTo>
                    <a:pt x="795" y="2532"/>
                    <a:pt x="1072" y="2883"/>
                    <a:pt x="1700" y="2883"/>
                  </a:cubicBezTo>
                  <a:cubicBezTo>
                    <a:pt x="2309" y="2883"/>
                    <a:pt x="2586" y="2532"/>
                    <a:pt x="2586" y="1737"/>
                  </a:cubicBezTo>
                  <a:cubicBezTo>
                    <a:pt x="2586" y="925"/>
                    <a:pt x="2309" y="574"/>
                    <a:pt x="1700" y="574"/>
                  </a:cubicBezTo>
                  <a:cubicBezTo>
                    <a:pt x="1367" y="574"/>
                    <a:pt x="1108" y="702"/>
                    <a:pt x="961" y="925"/>
                  </a:cubicBezTo>
                  <a:lnTo>
                    <a:pt x="3048" y="518"/>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 name="Freeform 18"/>
            <p:cNvSpPr>
              <a:spLocks noChangeArrowheads="1"/>
            </p:cNvSpPr>
            <p:nvPr/>
          </p:nvSpPr>
          <p:spPr bwMode="auto">
            <a:xfrm>
              <a:off x="810" y="1988"/>
              <a:ext cx="745" cy="791"/>
            </a:xfrm>
            <a:custGeom>
              <a:avLst/>
              <a:gdLst>
                <a:gd name="T0" fmla="*/ 74 w 3290"/>
                <a:gd name="T1" fmla="*/ 2864 h 3493"/>
                <a:gd name="T2" fmla="*/ 74 w 3290"/>
                <a:gd name="T3" fmla="*/ 2864 h 3493"/>
                <a:gd name="T4" fmla="*/ 1867 w 3290"/>
                <a:gd name="T5" fmla="*/ 2864 h 3493"/>
                <a:gd name="T6" fmla="*/ 2384 w 3290"/>
                <a:gd name="T7" fmla="*/ 2772 h 3493"/>
                <a:gd name="T8" fmla="*/ 2551 w 3290"/>
                <a:gd name="T9" fmla="*/ 2458 h 3493"/>
                <a:gd name="T10" fmla="*/ 2328 w 3290"/>
                <a:gd name="T11" fmla="*/ 2088 h 3493"/>
                <a:gd name="T12" fmla="*/ 1959 w 3290"/>
                <a:gd name="T13" fmla="*/ 2033 h 3493"/>
                <a:gd name="T14" fmla="*/ 1201 w 3290"/>
                <a:gd name="T15" fmla="*/ 2033 h 3493"/>
                <a:gd name="T16" fmla="*/ 333 w 3290"/>
                <a:gd name="T17" fmla="*/ 1793 h 3493"/>
                <a:gd name="T18" fmla="*/ 0 w 3290"/>
                <a:gd name="T19" fmla="*/ 1016 h 3493"/>
                <a:gd name="T20" fmla="*/ 610 w 3290"/>
                <a:gd name="T21" fmla="*/ 75 h 3493"/>
                <a:gd name="T22" fmla="*/ 1367 w 3290"/>
                <a:gd name="T23" fmla="*/ 0 h 3493"/>
                <a:gd name="T24" fmla="*/ 3179 w 3290"/>
                <a:gd name="T25" fmla="*/ 0 h 3493"/>
                <a:gd name="T26" fmla="*/ 3179 w 3290"/>
                <a:gd name="T27" fmla="*/ 610 h 3493"/>
                <a:gd name="T28" fmla="*/ 1534 w 3290"/>
                <a:gd name="T29" fmla="*/ 610 h 3493"/>
                <a:gd name="T30" fmla="*/ 961 w 3290"/>
                <a:gd name="T31" fmla="*/ 647 h 3493"/>
                <a:gd name="T32" fmla="*/ 721 w 3290"/>
                <a:gd name="T33" fmla="*/ 998 h 3493"/>
                <a:gd name="T34" fmla="*/ 924 w 3290"/>
                <a:gd name="T35" fmla="*/ 1349 h 3493"/>
                <a:gd name="T36" fmla="*/ 1460 w 3290"/>
                <a:gd name="T37" fmla="*/ 1404 h 3493"/>
                <a:gd name="T38" fmla="*/ 2033 w 3290"/>
                <a:gd name="T39" fmla="*/ 1404 h 3493"/>
                <a:gd name="T40" fmla="*/ 3013 w 3290"/>
                <a:gd name="T41" fmla="*/ 1681 h 3493"/>
                <a:gd name="T42" fmla="*/ 3289 w 3290"/>
                <a:gd name="T43" fmla="*/ 2458 h 3493"/>
                <a:gd name="T44" fmla="*/ 2827 w 3290"/>
                <a:gd name="T45" fmla="*/ 3345 h 3493"/>
                <a:gd name="T46" fmla="*/ 1922 w 3290"/>
                <a:gd name="T47" fmla="*/ 3492 h 3493"/>
                <a:gd name="T48" fmla="*/ 74 w 3290"/>
                <a:gd name="T49" fmla="*/ 3492 h 3493"/>
                <a:gd name="T50" fmla="*/ 74 w 3290"/>
                <a:gd name="T51" fmla="*/ 2864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90" h="3493">
                  <a:moveTo>
                    <a:pt x="74" y="2864"/>
                  </a:moveTo>
                  <a:lnTo>
                    <a:pt x="74" y="2864"/>
                  </a:lnTo>
                  <a:cubicBezTo>
                    <a:pt x="1867" y="2864"/>
                    <a:pt x="1867" y="2864"/>
                    <a:pt x="1867" y="2864"/>
                  </a:cubicBezTo>
                  <a:cubicBezTo>
                    <a:pt x="2144" y="2864"/>
                    <a:pt x="2292" y="2827"/>
                    <a:pt x="2384" y="2772"/>
                  </a:cubicBezTo>
                  <a:cubicBezTo>
                    <a:pt x="2495" y="2716"/>
                    <a:pt x="2551" y="2587"/>
                    <a:pt x="2551" y="2458"/>
                  </a:cubicBezTo>
                  <a:cubicBezTo>
                    <a:pt x="2551" y="2292"/>
                    <a:pt x="2477" y="2162"/>
                    <a:pt x="2328" y="2088"/>
                  </a:cubicBezTo>
                  <a:cubicBezTo>
                    <a:pt x="2255" y="2051"/>
                    <a:pt x="2126" y="2033"/>
                    <a:pt x="1959" y="2033"/>
                  </a:cubicBezTo>
                  <a:cubicBezTo>
                    <a:pt x="1201" y="2033"/>
                    <a:pt x="1201" y="2033"/>
                    <a:pt x="1201" y="2033"/>
                  </a:cubicBezTo>
                  <a:cubicBezTo>
                    <a:pt x="795" y="2033"/>
                    <a:pt x="517" y="1959"/>
                    <a:pt x="333" y="1793"/>
                  </a:cubicBezTo>
                  <a:cubicBezTo>
                    <a:pt x="129" y="1607"/>
                    <a:pt x="0" y="1331"/>
                    <a:pt x="0" y="1016"/>
                  </a:cubicBezTo>
                  <a:cubicBezTo>
                    <a:pt x="0" y="573"/>
                    <a:pt x="259" y="185"/>
                    <a:pt x="610" y="75"/>
                  </a:cubicBezTo>
                  <a:cubicBezTo>
                    <a:pt x="776" y="0"/>
                    <a:pt x="942" y="0"/>
                    <a:pt x="1367" y="0"/>
                  </a:cubicBezTo>
                  <a:cubicBezTo>
                    <a:pt x="3179" y="0"/>
                    <a:pt x="3179" y="0"/>
                    <a:pt x="3179" y="0"/>
                  </a:cubicBezTo>
                  <a:cubicBezTo>
                    <a:pt x="3179" y="610"/>
                    <a:pt x="3179" y="610"/>
                    <a:pt x="3179" y="610"/>
                  </a:cubicBezTo>
                  <a:cubicBezTo>
                    <a:pt x="1534" y="610"/>
                    <a:pt x="1534" y="610"/>
                    <a:pt x="1534" y="610"/>
                  </a:cubicBezTo>
                  <a:cubicBezTo>
                    <a:pt x="1201" y="628"/>
                    <a:pt x="1072" y="628"/>
                    <a:pt x="961" y="647"/>
                  </a:cubicBezTo>
                  <a:cubicBezTo>
                    <a:pt x="813" y="684"/>
                    <a:pt x="721" y="813"/>
                    <a:pt x="721" y="998"/>
                  </a:cubicBezTo>
                  <a:cubicBezTo>
                    <a:pt x="721" y="1164"/>
                    <a:pt x="795" y="1294"/>
                    <a:pt x="924" y="1349"/>
                  </a:cubicBezTo>
                  <a:cubicBezTo>
                    <a:pt x="1035" y="1386"/>
                    <a:pt x="1220" y="1404"/>
                    <a:pt x="1460" y="1404"/>
                  </a:cubicBezTo>
                  <a:cubicBezTo>
                    <a:pt x="2033" y="1404"/>
                    <a:pt x="2033" y="1404"/>
                    <a:pt x="2033" y="1404"/>
                  </a:cubicBezTo>
                  <a:cubicBezTo>
                    <a:pt x="2531" y="1404"/>
                    <a:pt x="2809" y="1478"/>
                    <a:pt x="3013" y="1681"/>
                  </a:cubicBezTo>
                  <a:cubicBezTo>
                    <a:pt x="3179" y="1848"/>
                    <a:pt x="3289" y="2162"/>
                    <a:pt x="3289" y="2458"/>
                  </a:cubicBezTo>
                  <a:cubicBezTo>
                    <a:pt x="3289" y="2827"/>
                    <a:pt x="3105" y="3179"/>
                    <a:pt x="2827" y="3345"/>
                  </a:cubicBezTo>
                  <a:cubicBezTo>
                    <a:pt x="2661" y="3455"/>
                    <a:pt x="2439" y="3492"/>
                    <a:pt x="1922" y="3492"/>
                  </a:cubicBezTo>
                  <a:cubicBezTo>
                    <a:pt x="74" y="3492"/>
                    <a:pt x="74" y="3492"/>
                    <a:pt x="74" y="3492"/>
                  </a:cubicBezTo>
                  <a:lnTo>
                    <a:pt x="74" y="286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0" name="Freeform 19"/>
            <p:cNvSpPr>
              <a:spLocks noChangeArrowheads="1"/>
            </p:cNvSpPr>
            <p:nvPr/>
          </p:nvSpPr>
          <p:spPr bwMode="auto">
            <a:xfrm>
              <a:off x="4821" y="1988"/>
              <a:ext cx="741" cy="791"/>
            </a:xfrm>
            <a:custGeom>
              <a:avLst/>
              <a:gdLst>
                <a:gd name="T0" fmla="*/ 74 w 3272"/>
                <a:gd name="T1" fmla="*/ 2864 h 3493"/>
                <a:gd name="T2" fmla="*/ 74 w 3272"/>
                <a:gd name="T3" fmla="*/ 2864 h 3493"/>
                <a:gd name="T4" fmla="*/ 1847 w 3272"/>
                <a:gd name="T5" fmla="*/ 2864 h 3493"/>
                <a:gd name="T6" fmla="*/ 2365 w 3272"/>
                <a:gd name="T7" fmla="*/ 2772 h 3493"/>
                <a:gd name="T8" fmla="*/ 2550 w 3272"/>
                <a:gd name="T9" fmla="*/ 2458 h 3493"/>
                <a:gd name="T10" fmla="*/ 2329 w 3272"/>
                <a:gd name="T11" fmla="*/ 2088 h 3493"/>
                <a:gd name="T12" fmla="*/ 1941 w 3272"/>
                <a:gd name="T13" fmla="*/ 2033 h 3493"/>
                <a:gd name="T14" fmla="*/ 1202 w 3272"/>
                <a:gd name="T15" fmla="*/ 2033 h 3493"/>
                <a:gd name="T16" fmla="*/ 315 w 3272"/>
                <a:gd name="T17" fmla="*/ 1793 h 3493"/>
                <a:gd name="T18" fmla="*/ 0 w 3272"/>
                <a:gd name="T19" fmla="*/ 1016 h 3493"/>
                <a:gd name="T20" fmla="*/ 610 w 3272"/>
                <a:gd name="T21" fmla="*/ 75 h 3493"/>
                <a:gd name="T22" fmla="*/ 1349 w 3272"/>
                <a:gd name="T23" fmla="*/ 0 h 3493"/>
                <a:gd name="T24" fmla="*/ 3178 w 3272"/>
                <a:gd name="T25" fmla="*/ 0 h 3493"/>
                <a:gd name="T26" fmla="*/ 3178 w 3272"/>
                <a:gd name="T27" fmla="*/ 610 h 3493"/>
                <a:gd name="T28" fmla="*/ 1515 w 3272"/>
                <a:gd name="T29" fmla="*/ 610 h 3493"/>
                <a:gd name="T30" fmla="*/ 943 w 3272"/>
                <a:gd name="T31" fmla="*/ 647 h 3493"/>
                <a:gd name="T32" fmla="*/ 721 w 3272"/>
                <a:gd name="T33" fmla="*/ 998 h 3493"/>
                <a:gd name="T34" fmla="*/ 906 w 3272"/>
                <a:gd name="T35" fmla="*/ 1349 h 3493"/>
                <a:gd name="T36" fmla="*/ 1460 w 3272"/>
                <a:gd name="T37" fmla="*/ 1404 h 3493"/>
                <a:gd name="T38" fmla="*/ 2014 w 3272"/>
                <a:gd name="T39" fmla="*/ 1404 h 3493"/>
                <a:gd name="T40" fmla="*/ 3012 w 3272"/>
                <a:gd name="T41" fmla="*/ 1681 h 3493"/>
                <a:gd name="T42" fmla="*/ 3271 w 3272"/>
                <a:gd name="T43" fmla="*/ 2458 h 3493"/>
                <a:gd name="T44" fmla="*/ 2828 w 3272"/>
                <a:gd name="T45" fmla="*/ 3345 h 3493"/>
                <a:gd name="T46" fmla="*/ 1922 w 3272"/>
                <a:gd name="T47" fmla="*/ 3492 h 3493"/>
                <a:gd name="T48" fmla="*/ 74 w 3272"/>
                <a:gd name="T49" fmla="*/ 3492 h 3493"/>
                <a:gd name="T50" fmla="*/ 74 w 3272"/>
                <a:gd name="T51" fmla="*/ 2864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72" h="3493">
                  <a:moveTo>
                    <a:pt x="74" y="2864"/>
                  </a:moveTo>
                  <a:lnTo>
                    <a:pt x="74" y="2864"/>
                  </a:lnTo>
                  <a:cubicBezTo>
                    <a:pt x="1847" y="2864"/>
                    <a:pt x="1847" y="2864"/>
                    <a:pt x="1847" y="2864"/>
                  </a:cubicBezTo>
                  <a:cubicBezTo>
                    <a:pt x="2125" y="2864"/>
                    <a:pt x="2291" y="2827"/>
                    <a:pt x="2365" y="2772"/>
                  </a:cubicBezTo>
                  <a:cubicBezTo>
                    <a:pt x="2476" y="2716"/>
                    <a:pt x="2550" y="2587"/>
                    <a:pt x="2550" y="2458"/>
                  </a:cubicBezTo>
                  <a:cubicBezTo>
                    <a:pt x="2550" y="2292"/>
                    <a:pt x="2458" y="2162"/>
                    <a:pt x="2329" y="2088"/>
                  </a:cubicBezTo>
                  <a:cubicBezTo>
                    <a:pt x="2255" y="2051"/>
                    <a:pt x="2107" y="2033"/>
                    <a:pt x="1941" y="2033"/>
                  </a:cubicBezTo>
                  <a:cubicBezTo>
                    <a:pt x="1202" y="2033"/>
                    <a:pt x="1202" y="2033"/>
                    <a:pt x="1202" y="2033"/>
                  </a:cubicBezTo>
                  <a:cubicBezTo>
                    <a:pt x="776" y="2033"/>
                    <a:pt x="499" y="1959"/>
                    <a:pt x="315" y="1793"/>
                  </a:cubicBezTo>
                  <a:cubicBezTo>
                    <a:pt x="111" y="1607"/>
                    <a:pt x="0" y="1331"/>
                    <a:pt x="0" y="1016"/>
                  </a:cubicBezTo>
                  <a:cubicBezTo>
                    <a:pt x="0" y="573"/>
                    <a:pt x="241" y="185"/>
                    <a:pt x="610" y="75"/>
                  </a:cubicBezTo>
                  <a:cubicBezTo>
                    <a:pt x="758" y="0"/>
                    <a:pt x="943" y="0"/>
                    <a:pt x="1349" y="0"/>
                  </a:cubicBezTo>
                  <a:cubicBezTo>
                    <a:pt x="3178" y="0"/>
                    <a:pt x="3178" y="0"/>
                    <a:pt x="3178" y="0"/>
                  </a:cubicBezTo>
                  <a:cubicBezTo>
                    <a:pt x="3178" y="610"/>
                    <a:pt x="3178" y="610"/>
                    <a:pt x="3178" y="610"/>
                  </a:cubicBezTo>
                  <a:cubicBezTo>
                    <a:pt x="1515" y="610"/>
                    <a:pt x="1515" y="610"/>
                    <a:pt x="1515" y="610"/>
                  </a:cubicBezTo>
                  <a:cubicBezTo>
                    <a:pt x="1183" y="628"/>
                    <a:pt x="1053" y="628"/>
                    <a:pt x="943" y="647"/>
                  </a:cubicBezTo>
                  <a:cubicBezTo>
                    <a:pt x="794" y="684"/>
                    <a:pt x="721" y="813"/>
                    <a:pt x="721" y="998"/>
                  </a:cubicBezTo>
                  <a:cubicBezTo>
                    <a:pt x="721" y="1164"/>
                    <a:pt x="794" y="1294"/>
                    <a:pt x="906" y="1349"/>
                  </a:cubicBezTo>
                  <a:cubicBezTo>
                    <a:pt x="1017" y="1386"/>
                    <a:pt x="1202" y="1404"/>
                    <a:pt x="1460" y="1404"/>
                  </a:cubicBezTo>
                  <a:cubicBezTo>
                    <a:pt x="2014" y="1404"/>
                    <a:pt x="2014" y="1404"/>
                    <a:pt x="2014" y="1404"/>
                  </a:cubicBezTo>
                  <a:cubicBezTo>
                    <a:pt x="2532" y="1404"/>
                    <a:pt x="2808" y="1478"/>
                    <a:pt x="3012" y="1681"/>
                  </a:cubicBezTo>
                  <a:cubicBezTo>
                    <a:pt x="3160" y="1848"/>
                    <a:pt x="3271" y="2162"/>
                    <a:pt x="3271" y="2458"/>
                  </a:cubicBezTo>
                  <a:cubicBezTo>
                    <a:pt x="3271" y="2827"/>
                    <a:pt x="3104" y="3179"/>
                    <a:pt x="2828" y="3345"/>
                  </a:cubicBezTo>
                  <a:cubicBezTo>
                    <a:pt x="2661" y="3455"/>
                    <a:pt x="2439" y="3492"/>
                    <a:pt x="1922" y="3492"/>
                  </a:cubicBezTo>
                  <a:cubicBezTo>
                    <a:pt x="74" y="3492"/>
                    <a:pt x="74" y="3492"/>
                    <a:pt x="74" y="3492"/>
                  </a:cubicBezTo>
                  <a:lnTo>
                    <a:pt x="74" y="2864"/>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043624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Dark Subtitle (No Content)">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9" name="Footer Placeholder 4"/>
          <p:cNvSpPr>
            <a:spLocks noGrp="1"/>
          </p:cNvSpPr>
          <p:nvPr>
            <p:ph type="ftr" sz="quarter" idx="11"/>
          </p:nvPr>
        </p:nvSpPr>
        <p:spPr>
          <a:xfrm>
            <a:off x="6979507" y="6478062"/>
            <a:ext cx="4536989" cy="365125"/>
          </a:xfrm>
        </p:spPr>
        <p:txBody>
          <a:bodyPr/>
          <a:lstStyle/>
          <a:p>
            <a:r>
              <a:rPr lang="en-US"/>
              <a:t>Sophos Confidential</a:t>
            </a:r>
          </a:p>
        </p:txBody>
      </p:sp>
      <p:sp>
        <p:nvSpPr>
          <p:cNvPr id="10" name="Slide Number Placeholder 5"/>
          <p:cNvSpPr>
            <a:spLocks noGrp="1"/>
          </p:cNvSpPr>
          <p:nvPr>
            <p:ph type="sldNum" sz="quarter" idx="12"/>
          </p:nvPr>
        </p:nvSpPr>
        <p:spPr>
          <a:xfrm>
            <a:off x="11677135" y="6478062"/>
            <a:ext cx="507868" cy="365125"/>
          </a:xfrm>
        </p:spPr>
        <p:txBody>
          <a:bodyPr/>
          <a:lstStyle/>
          <a:p>
            <a:fld id="{602BDA9C-0978-EE47-B544-15FE77EDF278}" type="slidenum">
              <a:rPr lang="en-US" smtClean="0"/>
              <a:t>‹#›</a:t>
            </a:fld>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14" name="Content Placeholder 3"/>
          <p:cNvSpPr>
            <a:spLocks noGrp="1"/>
          </p:cNvSpPr>
          <p:nvPr>
            <p:ph sz="quarter" idx="13" hasCustomPrompt="1"/>
          </p:nvPr>
        </p:nvSpPr>
        <p:spPr>
          <a:xfrm>
            <a:off x="420688" y="997764"/>
            <a:ext cx="11301412" cy="419100"/>
          </a:xfrm>
        </p:spPr>
        <p:txBody>
          <a:bodyPr>
            <a:noAutofit/>
          </a:bodyPr>
          <a:lstStyle>
            <a:lvl1pPr marL="0" indent="0">
              <a:buNone/>
              <a:defRPr sz="2400" i="1">
                <a:solidFill>
                  <a:schemeClr val="accent3">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66435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Shield">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
            <a:extLst>
              <a:ext uri="{28A0092B-C50C-407E-A947-70E740481C1C}">
                <a14:useLocalDpi xmlns:a14="http://schemas.microsoft.com/office/drawing/2010/main" val="0"/>
              </a:ext>
            </a:extLst>
          </a:blip>
          <a:stretch>
            <a:fillRect/>
          </a:stretch>
        </p:blipFill>
        <p:spPr>
          <a:xfrm>
            <a:off x="0" y="0"/>
            <a:ext cx="6261100" cy="6362700"/>
          </a:xfrm>
          <a:prstGeom prst="rect">
            <a:avLst/>
          </a:prstGeom>
          <a:effectLst/>
        </p:spPr>
      </p:pic>
      <p:sp>
        <p:nvSpPr>
          <p:cNvPr id="9" name="Title 1"/>
          <p:cNvSpPr>
            <a:spLocks noGrp="1"/>
          </p:cNvSpPr>
          <p:nvPr>
            <p:ph type="ctrTitle"/>
          </p:nvPr>
        </p:nvSpPr>
        <p:spPr>
          <a:xfrm>
            <a:off x="1524000" y="1807533"/>
            <a:ext cx="9144000" cy="2387600"/>
          </a:xfrm>
        </p:spPr>
        <p:txBody>
          <a:bodyPr anchor="ctr">
            <a:normAutofit/>
          </a:bodyPr>
          <a:lstStyle>
            <a:lvl1pPr algn="ctr">
              <a:defRPr sz="5400">
                <a:solidFill>
                  <a:schemeClr val="bg1"/>
                </a:solidFill>
                <a:latin typeface="Calibri" charset="0"/>
                <a:ea typeface="Calibri" charset="0"/>
                <a:cs typeface="Calibri" charset="0"/>
              </a:defRPr>
            </a:lvl1pPr>
          </a:lstStyle>
          <a:p>
            <a:r>
              <a:rPr lang="en-US"/>
              <a:t>Click to edit Master title style</a:t>
            </a:r>
            <a:endParaRPr lang="en-US" dirty="0"/>
          </a:p>
        </p:txBody>
      </p:sp>
      <p:sp>
        <p:nvSpPr>
          <p:cNvPr id="10" name="Text Placeholder 10"/>
          <p:cNvSpPr>
            <a:spLocks noGrp="1"/>
          </p:cNvSpPr>
          <p:nvPr>
            <p:ph type="body" sz="quarter" idx="10" hasCustomPrompt="1"/>
          </p:nvPr>
        </p:nvSpPr>
        <p:spPr>
          <a:xfrm>
            <a:off x="462627" y="5229839"/>
            <a:ext cx="5376672" cy="548640"/>
          </a:xfrm>
          <a:prstGeom prst="rect">
            <a:avLst/>
          </a:prstGeom>
        </p:spPr>
        <p:txBody>
          <a:bodyPr/>
          <a:lstStyle>
            <a:lvl1pPr marL="0" indent="0">
              <a:buNone/>
              <a:defRPr sz="2800" b="1" i="0" cap="none">
                <a:solidFill>
                  <a:schemeClr val="bg2"/>
                </a:solidFill>
                <a:latin typeface="Calibri" charset="0"/>
                <a:ea typeface="Calibri" charset="0"/>
                <a:cs typeface="Calibri" charset="0"/>
              </a:defRPr>
            </a:lvl1pPr>
          </a:lstStyle>
          <a:p>
            <a:r>
              <a:rPr lang="en-US" sz="2400" dirty="0">
                <a:solidFill>
                  <a:srgbClr val="81B9DD"/>
                </a:solidFill>
                <a:latin typeface="Franklin Gothic Demi" charset="0"/>
                <a:ea typeface="Franklin Gothic Demi" charset="0"/>
                <a:cs typeface="Franklin Gothic Demi" charset="0"/>
              </a:rPr>
              <a:t>Speaker Name</a:t>
            </a:r>
          </a:p>
        </p:txBody>
      </p:sp>
      <p:sp>
        <p:nvSpPr>
          <p:cNvPr id="11" name="Text Placeholder 15"/>
          <p:cNvSpPr>
            <a:spLocks noGrp="1"/>
          </p:cNvSpPr>
          <p:nvPr>
            <p:ph type="body" sz="quarter" idx="11" hasCustomPrompt="1"/>
          </p:nvPr>
        </p:nvSpPr>
        <p:spPr>
          <a:xfrm>
            <a:off x="461963" y="5641975"/>
            <a:ext cx="5376862" cy="411480"/>
          </a:xfrm>
          <a:prstGeom prst="rect">
            <a:avLst/>
          </a:prstGeom>
        </p:spPr>
        <p:txBody>
          <a:bodyPr>
            <a:noAutofit/>
          </a:bodyPr>
          <a:lstStyle>
            <a:lvl1pPr marL="0" indent="0">
              <a:buNone/>
              <a:defRPr sz="2400" b="0" i="0" cap="none" baseline="0">
                <a:solidFill>
                  <a:schemeClr val="bg2"/>
                </a:solidFill>
                <a:latin typeface="Calibri" charset="0"/>
                <a:ea typeface="Calibri" charset="0"/>
                <a:cs typeface="Calibri"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Speaker Title</a:t>
            </a:r>
          </a:p>
        </p:txBody>
      </p:sp>
      <p:sp>
        <p:nvSpPr>
          <p:cNvPr id="12" name="Text Placeholder 15"/>
          <p:cNvSpPr>
            <a:spLocks noGrp="1"/>
          </p:cNvSpPr>
          <p:nvPr>
            <p:ph type="body" sz="quarter" idx="12" hasCustomPrompt="1"/>
          </p:nvPr>
        </p:nvSpPr>
        <p:spPr>
          <a:xfrm>
            <a:off x="461963" y="6190615"/>
            <a:ext cx="5376862" cy="411480"/>
          </a:xfrm>
          <a:prstGeom prst="rect">
            <a:avLst/>
          </a:prstGeom>
        </p:spPr>
        <p:txBody>
          <a:bodyPr>
            <a:noAutofit/>
          </a:bodyPr>
          <a:lstStyle>
            <a:lvl1pPr marL="0" indent="0">
              <a:buNone/>
              <a:defRPr sz="2000" b="0" i="0" cap="none" baseline="0">
                <a:solidFill>
                  <a:schemeClr val="bg1"/>
                </a:solidFill>
                <a:latin typeface="Calibri" charset="0"/>
                <a:ea typeface="Calibri" charset="0"/>
                <a:cs typeface="Calibri"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Date (optional)</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38481" y="6129917"/>
            <a:ext cx="1795514" cy="303732"/>
          </a:xfrm>
          <a:prstGeom prst="rect">
            <a:avLst/>
          </a:prstGeom>
        </p:spPr>
      </p:pic>
    </p:spTree>
    <p:extLst>
      <p:ext uri="{BB962C8B-B14F-4D97-AF65-F5344CB8AC3E}">
        <p14:creationId xmlns:p14="http://schemas.microsoft.com/office/powerpoint/2010/main" val="1211657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ransition">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838200" y="2002632"/>
            <a:ext cx="10515600" cy="2852737"/>
          </a:xfrm>
        </p:spPr>
        <p:txBody>
          <a:bodyPr anchor="ctr">
            <a:normAutofit/>
          </a:bodyPr>
          <a:lstStyle>
            <a:lvl1pPr algn="ctr">
              <a:defRPr sz="4800" cap="none" baseline="0">
                <a:solidFill>
                  <a:schemeClr val="bg1"/>
                </a:solidFill>
                <a:latin typeface="Calibri" charset="0"/>
                <a:ea typeface="Calibri" charset="0"/>
                <a:cs typeface="Calibri" charset="0"/>
              </a:defRPr>
            </a:lvl1pPr>
          </a:lstStyle>
          <a:p>
            <a:r>
              <a:rPr lang="en-US"/>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38481" y="6129917"/>
            <a:ext cx="1795514" cy="303732"/>
          </a:xfrm>
          <a:prstGeom prst="rect">
            <a:avLst/>
          </a:prstGeom>
        </p:spPr>
      </p:pic>
    </p:spTree>
    <p:extLst>
      <p:ext uri="{BB962C8B-B14F-4D97-AF65-F5344CB8AC3E}">
        <p14:creationId xmlns:p14="http://schemas.microsoft.com/office/powerpoint/2010/main" val="29540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5" name="Footer Placeholder 4"/>
          <p:cNvSpPr>
            <a:spLocks noGrp="1"/>
          </p:cNvSpPr>
          <p:nvPr>
            <p:ph type="ftr" sz="quarter" idx="11"/>
          </p:nvPr>
        </p:nvSpPr>
        <p:spPr/>
        <p:txBody>
          <a:bodyPr/>
          <a:lstStyle/>
          <a:p>
            <a:r>
              <a:rPr lang="en-US"/>
              <a:t>Sophos Confidential</a:t>
            </a:r>
          </a:p>
        </p:txBody>
      </p:sp>
      <p:sp>
        <p:nvSpPr>
          <p:cNvPr id="6" name="Slide Number Placeholder 5"/>
          <p:cNvSpPr>
            <a:spLocks noGrp="1"/>
          </p:cNvSpPr>
          <p:nvPr>
            <p:ph type="sldNum" sz="quarter" idx="12"/>
          </p:nvPr>
        </p:nvSpPr>
        <p:spPr/>
        <p:txBody>
          <a:bodyPr/>
          <a:lstStyle/>
          <a:p>
            <a:fld id="{602BDA9C-0978-EE47-B544-15FE77EDF278}" type="slidenum">
              <a:rPr lang="en-US" smtClean="0"/>
              <a:t>‹#›</a:t>
            </a:fld>
            <a:endParaRPr lang="en-US"/>
          </a:p>
        </p:txBody>
      </p:sp>
      <p:sp>
        <p:nvSpPr>
          <p:cNvPr id="9" name="Text Placeholder 11"/>
          <p:cNvSpPr>
            <a:spLocks noGrp="1"/>
          </p:cNvSpPr>
          <p:nvPr>
            <p:ph idx="1" hasCustomPrompt="1"/>
          </p:nvPr>
        </p:nvSpPr>
        <p:spPr>
          <a:xfrm>
            <a:off x="420130" y="1332335"/>
            <a:ext cx="11301984" cy="4967675"/>
          </a:xfrm>
          <a:prstGeom prst="rect">
            <a:avLst/>
          </a:prstGeom>
        </p:spPr>
        <p:txBody>
          <a:bodyPr vert="horz" lIns="91440" tIns="45720" rIns="91440" bIns="45720" rtlCol="0">
            <a:normAutofit/>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1644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ngle Column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9" name="Footer Placeholder 4"/>
          <p:cNvSpPr>
            <a:spLocks noGrp="1"/>
          </p:cNvSpPr>
          <p:nvPr>
            <p:ph type="ftr" sz="quarter" idx="11"/>
          </p:nvPr>
        </p:nvSpPr>
        <p:spPr>
          <a:xfrm>
            <a:off x="6979507" y="6478062"/>
            <a:ext cx="4536989" cy="365125"/>
          </a:xfrm>
        </p:spPr>
        <p:txBody>
          <a:bodyPr/>
          <a:lstStyle/>
          <a:p>
            <a:r>
              <a:rPr lang="en-US"/>
              <a:t>Sophos Confidential</a:t>
            </a:r>
          </a:p>
        </p:txBody>
      </p:sp>
      <p:sp>
        <p:nvSpPr>
          <p:cNvPr id="10" name="Slide Number Placeholder 5"/>
          <p:cNvSpPr>
            <a:spLocks noGrp="1"/>
          </p:cNvSpPr>
          <p:nvPr>
            <p:ph type="sldNum" sz="quarter" idx="12"/>
          </p:nvPr>
        </p:nvSpPr>
        <p:spPr>
          <a:xfrm>
            <a:off x="11677135" y="6478062"/>
            <a:ext cx="507868" cy="365125"/>
          </a:xfrm>
        </p:spPr>
        <p:txBody>
          <a:bodyPr/>
          <a:lstStyle/>
          <a:p>
            <a:fld id="{602BDA9C-0978-EE47-B544-15FE77EDF278}" type="slidenum">
              <a:rPr lang="en-US" smtClean="0"/>
              <a:t>‹#›</a:t>
            </a:fld>
            <a:endParaRPr lang="en-US"/>
          </a:p>
        </p:txBody>
      </p:sp>
      <p:sp>
        <p:nvSpPr>
          <p:cNvPr id="11" name="Text Placeholder 11"/>
          <p:cNvSpPr>
            <a:spLocks noGrp="1"/>
          </p:cNvSpPr>
          <p:nvPr>
            <p:ph idx="1" hasCustomPrompt="1"/>
          </p:nvPr>
        </p:nvSpPr>
        <p:spPr>
          <a:xfrm>
            <a:off x="420130" y="1332335"/>
            <a:ext cx="11301984"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348614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5" name="Footer Placeholder 4"/>
          <p:cNvSpPr>
            <a:spLocks noGrp="1"/>
          </p:cNvSpPr>
          <p:nvPr>
            <p:ph type="ftr" sz="quarter" idx="11"/>
          </p:nvPr>
        </p:nvSpPr>
        <p:spPr/>
        <p:txBody>
          <a:bodyPr/>
          <a:lstStyle/>
          <a:p>
            <a:r>
              <a:rPr lang="en-US"/>
              <a:t>Sophos Confidential</a:t>
            </a:r>
          </a:p>
        </p:txBody>
      </p:sp>
      <p:sp>
        <p:nvSpPr>
          <p:cNvPr id="6" name="Slide Number Placeholder 5"/>
          <p:cNvSpPr>
            <a:spLocks noGrp="1"/>
          </p:cNvSpPr>
          <p:nvPr>
            <p:ph type="sldNum" sz="quarter" idx="12"/>
          </p:nvPr>
        </p:nvSpPr>
        <p:spPr/>
        <p:txBody>
          <a:bodyPr/>
          <a:lstStyle/>
          <a:p>
            <a:fld id="{602BDA9C-0978-EE47-B544-15FE77EDF278}" type="slidenum">
              <a:rPr lang="en-US" smtClean="0"/>
              <a:t>‹#›</a:t>
            </a:fld>
            <a:endParaRPr lang="en-US"/>
          </a:p>
        </p:txBody>
      </p:sp>
      <p:sp>
        <p:nvSpPr>
          <p:cNvPr id="9" name="Text Placeholder 11"/>
          <p:cNvSpPr>
            <a:spLocks noGrp="1"/>
          </p:cNvSpPr>
          <p:nvPr>
            <p:ph idx="1" hasCustomPrompt="1"/>
          </p:nvPr>
        </p:nvSpPr>
        <p:spPr>
          <a:xfrm>
            <a:off x="420130" y="1532709"/>
            <a:ext cx="11301984" cy="4767302"/>
          </a:xfrm>
          <a:prstGeom prst="rect">
            <a:avLst/>
          </a:prstGeom>
        </p:spPr>
        <p:txBody>
          <a:bodyPr vert="horz" lIns="91440" tIns="45720" rIns="91440" bIns="45720" rtlCol="0">
            <a:normAutofit/>
          </a:bodyPr>
          <a:lstStyle>
            <a:lvl1pPr>
              <a:defRPr baseline="0"/>
            </a:lvl1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quarter" idx="13" hasCustomPrompt="1"/>
          </p:nvPr>
        </p:nvSpPr>
        <p:spPr>
          <a:xfrm>
            <a:off x="420688" y="997764"/>
            <a:ext cx="11301412" cy="419100"/>
          </a:xfrm>
        </p:spPr>
        <p:txBody>
          <a:bodyPr>
            <a:noAutofit/>
          </a:bodyPr>
          <a:lstStyle>
            <a:lvl1pPr marL="0" indent="0">
              <a:buNone/>
              <a:defRPr sz="2400" i="1"/>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51430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3" name="Footer Placeholder 2"/>
          <p:cNvSpPr>
            <a:spLocks noGrp="1"/>
          </p:cNvSpPr>
          <p:nvPr>
            <p:ph type="ftr" sz="quarter" idx="10"/>
          </p:nvPr>
        </p:nvSpPr>
        <p:spPr/>
        <p:txBody>
          <a:bodyPr/>
          <a:lstStyle/>
          <a:p>
            <a:r>
              <a:rPr lang="en-US"/>
              <a:t>Sophos Confidential</a:t>
            </a:r>
            <a:endParaRPr lang="en-US" dirty="0"/>
          </a:p>
        </p:txBody>
      </p:sp>
      <p:sp>
        <p:nvSpPr>
          <p:cNvPr id="4" name="Slide Number Placeholder 3"/>
          <p:cNvSpPr>
            <a:spLocks noGrp="1"/>
          </p:cNvSpPr>
          <p:nvPr>
            <p:ph type="sldNum" sz="quarter" idx="11"/>
          </p:nvPr>
        </p:nvSpPr>
        <p:spPr/>
        <p:txBody>
          <a:bodyPr/>
          <a:lstStyle/>
          <a:p>
            <a:fld id="{602BDA9C-0978-EE47-B544-15FE77EDF278}" type="slidenum">
              <a:rPr lang="en-US" smtClean="0"/>
              <a:pPr/>
              <a:t>‹#›</a:t>
            </a:fld>
            <a:endParaRPr lang="en-US" dirty="0"/>
          </a:p>
        </p:txBody>
      </p:sp>
      <p:sp>
        <p:nvSpPr>
          <p:cNvPr id="5" name="Text Placeholder 11"/>
          <p:cNvSpPr>
            <a:spLocks noGrp="1"/>
          </p:cNvSpPr>
          <p:nvPr>
            <p:ph idx="1" hasCustomPrompt="1"/>
          </p:nvPr>
        </p:nvSpPr>
        <p:spPr>
          <a:xfrm>
            <a:off x="420130" y="1332335"/>
            <a:ext cx="5486400" cy="4967675"/>
          </a:xfrm>
          <a:prstGeom prst="rect">
            <a:avLst/>
          </a:prstGeom>
        </p:spPr>
        <p:txBody>
          <a:bodyPr vert="horz" lIns="91440" tIns="45720" rIns="91440" bIns="45720" rtlCol="0">
            <a:normAutofit/>
          </a:bodyPr>
          <a:lstStyle>
            <a:lvl1pPr>
              <a:defRPr baseline="0"/>
            </a:lvl1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idx="12" hasCustomPrompt="1"/>
          </p:nvPr>
        </p:nvSpPr>
        <p:spPr>
          <a:xfrm>
            <a:off x="6190735" y="1332335"/>
            <a:ext cx="5486400" cy="4967675"/>
          </a:xfrm>
          <a:prstGeom prst="rect">
            <a:avLst/>
          </a:prstGeom>
        </p:spPr>
        <p:txBody>
          <a:bodyPr vert="horz" lIns="91440" tIns="45720" rIns="91440" bIns="45720" rtlCol="0">
            <a:normAutofit/>
          </a:bodyPr>
          <a:lstStyle>
            <a:lvl1pPr>
              <a:defRPr baseline="0"/>
            </a:lvl1pPr>
          </a:lstStyle>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571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lumn (Dark)">
    <p:bg>
      <p:bgPr>
        <a:gradFill>
          <a:gsLst>
            <a:gs pos="0">
              <a:srgbClr val="105499"/>
            </a:gs>
            <a:gs pos="40000">
              <a:srgbClr val="083F76"/>
            </a:gs>
            <a:gs pos="100000">
              <a:srgbClr val="001021"/>
            </a:gs>
            <a:gs pos="80000">
              <a:schemeClr val="accent6">
                <a:lumMod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20130" y="284205"/>
            <a:ext cx="11301984" cy="914400"/>
          </a:xfrm>
        </p:spPr>
        <p:txBody>
          <a:bodyPr/>
          <a:lstStyle>
            <a:lvl1pPr>
              <a:defRPr>
                <a:solidFill>
                  <a:schemeClr val="accent1">
                    <a:lumMod val="20000"/>
                    <a:lumOff val="80000"/>
                  </a:schemeClr>
                </a:solidFill>
              </a:defRPr>
            </a:lvl1pPr>
          </a:lstStyle>
          <a:p>
            <a:r>
              <a:rPr lang="en-US" dirty="0"/>
              <a:t>Click to Add a Title</a:t>
            </a:r>
          </a:p>
        </p:txBody>
      </p:sp>
      <p:sp>
        <p:nvSpPr>
          <p:cNvPr id="9" name="Footer Placeholder 2"/>
          <p:cNvSpPr>
            <a:spLocks noGrp="1"/>
          </p:cNvSpPr>
          <p:nvPr>
            <p:ph type="ftr" sz="quarter" idx="10"/>
          </p:nvPr>
        </p:nvSpPr>
        <p:spPr>
          <a:xfrm>
            <a:off x="6979507" y="6478062"/>
            <a:ext cx="4536989" cy="365125"/>
          </a:xfrm>
        </p:spPr>
        <p:txBody>
          <a:bodyPr/>
          <a:lstStyle/>
          <a:p>
            <a:r>
              <a:rPr lang="en-US"/>
              <a:t>Sophos Confidential</a:t>
            </a:r>
            <a:endParaRPr lang="en-US" dirty="0"/>
          </a:p>
        </p:txBody>
      </p:sp>
      <p:sp>
        <p:nvSpPr>
          <p:cNvPr id="10" name="Slide Number Placeholder 3"/>
          <p:cNvSpPr>
            <a:spLocks noGrp="1"/>
          </p:cNvSpPr>
          <p:nvPr>
            <p:ph type="sldNum" sz="quarter" idx="11"/>
          </p:nvPr>
        </p:nvSpPr>
        <p:spPr>
          <a:xfrm>
            <a:off x="11677135" y="6478062"/>
            <a:ext cx="507868" cy="365125"/>
          </a:xfrm>
        </p:spPr>
        <p:txBody>
          <a:bodyPr/>
          <a:lstStyle/>
          <a:p>
            <a:fld id="{602BDA9C-0978-EE47-B544-15FE77EDF278}" type="slidenum">
              <a:rPr lang="en-US" smtClean="0"/>
              <a:pPr/>
              <a:t>‹#›</a:t>
            </a:fld>
            <a:endParaRPr lang="en-US" dirty="0"/>
          </a:p>
        </p:txBody>
      </p:sp>
      <p:sp>
        <p:nvSpPr>
          <p:cNvPr id="11" name="Text Placeholder 11"/>
          <p:cNvSpPr>
            <a:spLocks noGrp="1"/>
          </p:cNvSpPr>
          <p:nvPr>
            <p:ph idx="1" hasCustomPrompt="1"/>
          </p:nvPr>
        </p:nvSpPr>
        <p:spPr>
          <a:xfrm>
            <a:off x="420130" y="1332335"/>
            <a:ext cx="5486400"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12" name="Text Placeholder 11"/>
          <p:cNvSpPr>
            <a:spLocks noGrp="1"/>
          </p:cNvSpPr>
          <p:nvPr>
            <p:ph idx="12" hasCustomPrompt="1"/>
          </p:nvPr>
        </p:nvSpPr>
        <p:spPr>
          <a:xfrm>
            <a:off x="6190735" y="1332335"/>
            <a:ext cx="5486400" cy="4967675"/>
          </a:xfrm>
          <a:prstGeom prst="rect">
            <a:avLst/>
          </a:prstGeom>
        </p:spPr>
        <p:txBody>
          <a:bodyPr vert="horz" lIns="91440" tIns="45720" rIns="91440" bIns="45720" rtlCol="0">
            <a:normAutofit/>
          </a:bodyPr>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First Level Bullet</a:t>
            </a:r>
          </a:p>
          <a:p>
            <a:pPr lvl="1"/>
            <a:r>
              <a:rPr lang="en-US" dirty="0"/>
              <a:t>Second Level</a:t>
            </a:r>
          </a:p>
          <a:p>
            <a:pPr lvl="2"/>
            <a:r>
              <a:rPr lang="en-US" dirty="0"/>
              <a:t>Third Level</a:t>
            </a:r>
          </a:p>
          <a:p>
            <a:pPr lvl="3"/>
            <a:r>
              <a:rPr lang="en-US" dirty="0"/>
              <a:t>Fourth Level</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Tree>
    <p:extLst>
      <p:ext uri="{BB962C8B-B14F-4D97-AF65-F5344CB8AC3E}">
        <p14:creationId xmlns:p14="http://schemas.microsoft.com/office/powerpoint/2010/main" val="1589321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a Title</a:t>
            </a:r>
          </a:p>
        </p:txBody>
      </p:sp>
      <p:sp>
        <p:nvSpPr>
          <p:cNvPr id="3" name="Footer Placeholder 2"/>
          <p:cNvSpPr>
            <a:spLocks noGrp="1"/>
          </p:cNvSpPr>
          <p:nvPr>
            <p:ph type="ftr" sz="quarter" idx="10"/>
          </p:nvPr>
        </p:nvSpPr>
        <p:spPr/>
        <p:txBody>
          <a:bodyPr/>
          <a:lstStyle/>
          <a:p>
            <a:r>
              <a:rPr lang="en-US"/>
              <a:t>Sophos Confidential</a:t>
            </a:r>
            <a:endParaRPr lang="en-US" dirty="0"/>
          </a:p>
        </p:txBody>
      </p:sp>
      <p:sp>
        <p:nvSpPr>
          <p:cNvPr id="4" name="Slide Number Placeholder 3"/>
          <p:cNvSpPr>
            <a:spLocks noGrp="1"/>
          </p:cNvSpPr>
          <p:nvPr>
            <p:ph type="sldNum" sz="quarter" idx="11"/>
          </p:nvPr>
        </p:nvSpPr>
        <p:spPr/>
        <p:txBody>
          <a:bodyPr/>
          <a:lstStyle/>
          <a:p>
            <a:fld id="{602BDA9C-0978-EE47-B544-15FE77EDF278}" type="slidenum">
              <a:rPr lang="en-US" smtClean="0"/>
              <a:pPr/>
              <a:t>‹#›</a:t>
            </a:fld>
            <a:endParaRPr lang="en-US" dirty="0"/>
          </a:p>
        </p:txBody>
      </p:sp>
      <p:sp>
        <p:nvSpPr>
          <p:cNvPr id="5" name="Text Placeholder 11"/>
          <p:cNvSpPr>
            <a:spLocks noGrp="1"/>
          </p:cNvSpPr>
          <p:nvPr>
            <p:ph idx="1" hasCustomPrompt="1"/>
          </p:nvPr>
        </p:nvSpPr>
        <p:spPr>
          <a:xfrm>
            <a:off x="420130" y="1332335"/>
            <a:ext cx="3566160" cy="4967675"/>
          </a:xfrm>
          <a:prstGeom prst="rect">
            <a:avLst/>
          </a:prstGeom>
        </p:spPr>
        <p:txBody>
          <a:bodyPr vert="horz" lIns="91440" tIns="45720" rIns="91440" bIns="45720" rtlCol="0">
            <a:normAutofit/>
          </a:bodyPr>
          <a:lstStyle>
            <a:lvl1pPr>
              <a:defRPr sz="2400" baseline="0"/>
            </a:lvl1pPr>
            <a:lvl2pPr>
              <a:defRPr sz="2000"/>
            </a:lvl2pPr>
            <a:lvl3pPr>
              <a:defRPr sz="1800"/>
            </a:lvl3pPr>
            <a:lvl4pPr>
              <a:defRPr sz="1600"/>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6" name="Text Placeholder 11"/>
          <p:cNvSpPr>
            <a:spLocks noGrp="1"/>
          </p:cNvSpPr>
          <p:nvPr>
            <p:ph idx="12" hasCustomPrompt="1"/>
          </p:nvPr>
        </p:nvSpPr>
        <p:spPr>
          <a:xfrm>
            <a:off x="4288042" y="1332334"/>
            <a:ext cx="3566160" cy="4967675"/>
          </a:xfrm>
          <a:prstGeom prst="rect">
            <a:avLst/>
          </a:prstGeom>
        </p:spPr>
        <p:txBody>
          <a:bodyPr vert="horz" lIns="91440" tIns="45720" rIns="91440" bIns="45720" rtlCol="0">
            <a:normAutofit/>
          </a:bodyPr>
          <a:lstStyle>
            <a:lvl1pPr>
              <a:defRPr sz="2400" baseline="0"/>
            </a:lvl1pPr>
            <a:lvl2pPr>
              <a:defRPr sz="2000"/>
            </a:lvl2pPr>
            <a:lvl3pPr>
              <a:defRPr sz="1800"/>
            </a:lvl3pPr>
            <a:lvl4pPr>
              <a:defRPr sz="1600"/>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
        <p:nvSpPr>
          <p:cNvPr id="7" name="Text Placeholder 11"/>
          <p:cNvSpPr>
            <a:spLocks noGrp="1"/>
          </p:cNvSpPr>
          <p:nvPr>
            <p:ph idx="13" hasCustomPrompt="1"/>
          </p:nvPr>
        </p:nvSpPr>
        <p:spPr>
          <a:xfrm>
            <a:off x="8155954" y="1332334"/>
            <a:ext cx="3566160" cy="4967675"/>
          </a:xfrm>
          <a:prstGeom prst="rect">
            <a:avLst/>
          </a:prstGeom>
        </p:spPr>
        <p:txBody>
          <a:bodyPr vert="horz" lIns="91440" tIns="45720" rIns="91440" bIns="45720" rtlCol="0">
            <a:normAutofit/>
          </a:bodyPr>
          <a:lstStyle>
            <a:lvl1pPr>
              <a:defRPr sz="2400" baseline="0"/>
            </a:lvl1pPr>
            <a:lvl2pPr>
              <a:defRPr sz="2000"/>
            </a:lvl2pPr>
            <a:lvl3pPr>
              <a:defRPr sz="1800"/>
            </a:lvl3pPr>
            <a:lvl4pPr>
              <a:defRPr sz="1600"/>
            </a:lvl4pPr>
            <a:lvl5pPr>
              <a:defRPr sz="1600"/>
            </a:lvl5pPr>
          </a:lstStyle>
          <a:p>
            <a:pPr lvl="0"/>
            <a:r>
              <a:rPr lang="en-US" dirty="0"/>
              <a:t>First Level Bullet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2375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6399013"/>
            <a:ext cx="12185004" cy="457200"/>
          </a:xfrm>
          <a:prstGeom prst="rect">
            <a:avLst/>
          </a:prstGeom>
          <a:solidFill>
            <a:schemeClr val="accent6"/>
          </a:solidFill>
          <a:effectLst>
            <a:innerShdw blurRad="63500" dist="635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254239" y="6600275"/>
            <a:ext cx="822960" cy="137492"/>
          </a:xfrm>
          <a:prstGeom prst="rect">
            <a:avLst/>
          </a:prstGeom>
        </p:spPr>
      </p:pic>
      <p:sp>
        <p:nvSpPr>
          <p:cNvPr id="2" name="Title Placeholder 1"/>
          <p:cNvSpPr>
            <a:spLocks noGrp="1"/>
          </p:cNvSpPr>
          <p:nvPr>
            <p:ph type="title"/>
          </p:nvPr>
        </p:nvSpPr>
        <p:spPr>
          <a:xfrm>
            <a:off x="420130" y="284205"/>
            <a:ext cx="11301984" cy="914400"/>
          </a:xfrm>
          <a:prstGeom prst="rect">
            <a:avLst/>
          </a:prstGeom>
        </p:spPr>
        <p:txBody>
          <a:bodyPr vert="horz" lIns="91440" tIns="45720" rIns="91440" bIns="45720" rtlCol="0" anchor="ctr">
            <a:normAutofit/>
          </a:bodyPr>
          <a:lstStyle/>
          <a:p>
            <a:r>
              <a:rPr lang="en-US" dirty="0"/>
              <a:t>Click to Add a Title</a:t>
            </a:r>
          </a:p>
        </p:txBody>
      </p:sp>
      <p:sp>
        <p:nvSpPr>
          <p:cNvPr id="5" name="Footer Placeholder 4"/>
          <p:cNvSpPr>
            <a:spLocks noGrp="1"/>
          </p:cNvSpPr>
          <p:nvPr>
            <p:ph type="ftr" sz="quarter" idx="3"/>
          </p:nvPr>
        </p:nvSpPr>
        <p:spPr>
          <a:xfrm>
            <a:off x="6979507" y="6478062"/>
            <a:ext cx="4536989" cy="365125"/>
          </a:xfrm>
          <a:prstGeom prst="rect">
            <a:avLst/>
          </a:prstGeom>
        </p:spPr>
        <p:txBody>
          <a:bodyPr vert="horz" lIns="91440" tIns="45720" rIns="91440" bIns="45720" rtlCol="0" anchor="ctr"/>
          <a:lstStyle>
            <a:lvl1pPr algn="r">
              <a:defRPr sz="1400">
                <a:solidFill>
                  <a:schemeClr val="accent1">
                    <a:lumMod val="40000"/>
                    <a:lumOff val="60000"/>
                  </a:schemeClr>
                </a:solidFill>
              </a:defRPr>
            </a:lvl1pPr>
          </a:lstStyle>
          <a:p>
            <a:r>
              <a:rPr lang="en-US"/>
              <a:t>Sophos Confidential</a:t>
            </a:r>
            <a:endParaRPr lang="en-US" dirty="0"/>
          </a:p>
        </p:txBody>
      </p:sp>
      <p:sp>
        <p:nvSpPr>
          <p:cNvPr id="6" name="Slide Number Placeholder 5"/>
          <p:cNvSpPr>
            <a:spLocks noGrp="1"/>
          </p:cNvSpPr>
          <p:nvPr>
            <p:ph type="sldNum" sz="quarter" idx="4"/>
          </p:nvPr>
        </p:nvSpPr>
        <p:spPr>
          <a:xfrm>
            <a:off x="11677135" y="6478062"/>
            <a:ext cx="507868" cy="365125"/>
          </a:xfrm>
          <a:prstGeom prst="rect">
            <a:avLst/>
          </a:prstGeom>
        </p:spPr>
        <p:txBody>
          <a:bodyPr vert="horz" lIns="91440" tIns="45720" rIns="91440" bIns="45720" rtlCol="0" anchor="ctr"/>
          <a:lstStyle>
            <a:lvl1pPr algn="l">
              <a:defRPr sz="1400">
                <a:solidFill>
                  <a:schemeClr val="accent1">
                    <a:lumMod val="40000"/>
                    <a:lumOff val="60000"/>
                  </a:schemeClr>
                </a:solidFill>
              </a:defRPr>
            </a:lvl1pPr>
          </a:lstStyle>
          <a:p>
            <a:fld id="{602BDA9C-0978-EE47-B544-15FE77EDF278}" type="slidenum">
              <a:rPr lang="en-US" smtClean="0"/>
              <a:pPr/>
              <a:t>‹#›</a:t>
            </a:fld>
            <a:endParaRPr lang="en-US" dirty="0"/>
          </a:p>
        </p:txBody>
      </p:sp>
      <p:sp>
        <p:nvSpPr>
          <p:cNvPr id="12" name="Text Placeholder 11"/>
          <p:cNvSpPr>
            <a:spLocks noGrp="1"/>
          </p:cNvSpPr>
          <p:nvPr>
            <p:ph type="body" idx="1"/>
          </p:nvPr>
        </p:nvSpPr>
        <p:spPr>
          <a:xfrm>
            <a:off x="420130" y="1332335"/>
            <a:ext cx="11301984" cy="4967675"/>
          </a:xfrm>
          <a:prstGeom prst="rect">
            <a:avLst/>
          </a:prstGeom>
        </p:spPr>
        <p:txBody>
          <a:bodyPr vert="horz" lIns="91440" tIns="45720" rIns="91440" bIns="45720" rtlCol="0">
            <a:normAutofit/>
          </a:bodyPr>
          <a:lstStyle/>
          <a:p>
            <a:pPr lvl="0"/>
            <a:r>
              <a:rPr lang="en-US" dirty="0"/>
              <a:t>First Level Bullet</a:t>
            </a:r>
          </a:p>
          <a:p>
            <a:pPr lvl="1"/>
            <a:r>
              <a:rPr lang="en-US" dirty="0"/>
              <a:t>Second Level Bullet</a:t>
            </a:r>
          </a:p>
          <a:p>
            <a:pPr lvl="2"/>
            <a:r>
              <a:rPr lang="en-US" dirty="0"/>
              <a:t>Third level</a:t>
            </a:r>
          </a:p>
          <a:p>
            <a:pPr lvl="3"/>
            <a:r>
              <a:rPr lang="en-US" dirty="0"/>
              <a:t>Fourth level</a:t>
            </a:r>
          </a:p>
        </p:txBody>
      </p:sp>
    </p:spTree>
    <p:extLst>
      <p:ext uri="{BB962C8B-B14F-4D97-AF65-F5344CB8AC3E}">
        <p14:creationId xmlns:p14="http://schemas.microsoft.com/office/powerpoint/2010/main" val="1382450005"/>
      </p:ext>
    </p:extLst>
  </p:cSld>
  <p:clrMap bg1="lt1" tx1="dk1" bg2="lt2" tx2="dk2" accent1="accent1" accent2="accent2" accent3="accent3" accent4="accent4" accent5="accent5" accent6="accent6" hlink="hlink" folHlink="folHlink"/>
  <p:sldLayoutIdLst>
    <p:sldLayoutId id="2147483715" r:id="rId1"/>
    <p:sldLayoutId id="2147483696" r:id="rId2"/>
    <p:sldLayoutId id="2147483707" r:id="rId3"/>
    <p:sldLayoutId id="2147483697" r:id="rId4"/>
    <p:sldLayoutId id="2147483711" r:id="rId5"/>
    <p:sldLayoutId id="2147483708" r:id="rId6"/>
    <p:sldLayoutId id="2147483705" r:id="rId7"/>
    <p:sldLayoutId id="2147483712" r:id="rId8"/>
    <p:sldLayoutId id="2147483706" r:id="rId9"/>
    <p:sldLayoutId id="2147483713" r:id="rId10"/>
    <p:sldLayoutId id="2147483701" r:id="rId11"/>
    <p:sldLayoutId id="2147483710" r:id="rId12"/>
    <p:sldLayoutId id="2147483709" r:id="rId13"/>
    <p:sldLayoutId id="2147483703" r:id="rId14"/>
    <p:sldLayoutId id="2147483719" r:id="rId15"/>
    <p:sldLayoutId id="2147483725" r:id="rId16"/>
    <p:sldLayoutId id="2147483729" r:id="rId17"/>
    <p:sldLayoutId id="2147483733" r:id="rId18"/>
  </p:sldLayoutIdLst>
  <p:hf hdr="0" ftr="0" dt="0"/>
  <p:txStyles>
    <p:titleStyle>
      <a:lvl1pPr algn="l" defTabSz="914400" rtl="0" eaLnBrk="1" latinLnBrk="0" hangingPunct="1">
        <a:lnSpc>
          <a:spcPct val="90000"/>
        </a:lnSpc>
        <a:spcBef>
          <a:spcPct val="0"/>
        </a:spcBef>
        <a:buNone/>
        <a:defRPr sz="3800" b="1" kern="1200">
          <a:solidFill>
            <a:schemeClr val="accent1"/>
          </a:solidFill>
          <a:latin typeface="Calibri" charset="0"/>
          <a:ea typeface="Calibri" charset="0"/>
          <a:cs typeface="Calibri" charset="0"/>
        </a:defRPr>
      </a:lvl1pPr>
    </p:titleStyle>
    <p:body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5.emf"/><Relationship Id="rId4" Type="http://schemas.microsoft.com/office/2007/relationships/hdphoto" Target="../media/hdphoto1.wdp"/><Relationship Id="rId9" Type="http://schemas.openxmlformats.org/officeDocument/2006/relationships/image" Target="../media/image18.tiff"/></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image" Target="../media/image21.emf"/><Relationship Id="rId10" Type="http://schemas.openxmlformats.org/officeDocument/2006/relationships/image" Target="../media/image14.png"/><Relationship Id="rId4" Type="http://schemas.openxmlformats.org/officeDocument/2006/relationships/image" Target="../media/image20.emf"/><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3.png"/><Relationship Id="rId11" Type="http://schemas.openxmlformats.org/officeDocument/2006/relationships/image" Target="../media/image26.tiff"/><Relationship Id="rId5" Type="http://schemas.openxmlformats.org/officeDocument/2006/relationships/image" Target="../media/image22.png"/><Relationship Id="rId10" Type="http://schemas.microsoft.com/office/2007/relationships/hdphoto" Target="../media/hdphoto1.wdp"/><Relationship Id="rId4" Type="http://schemas.openxmlformats.org/officeDocument/2006/relationships/image" Target="../media/image20.emf"/><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2454FF-3A1B-FA43-8CF8-927291D07D46}"/>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9F14A2-40F2-5440-8AFB-8418AB55772E}"/>
              </a:ext>
            </a:extLst>
          </p:cNvPr>
          <p:cNvSpPr>
            <a:spLocks noGrp="1"/>
          </p:cNvSpPr>
          <p:nvPr>
            <p:ph type="title"/>
          </p:nvPr>
        </p:nvSpPr>
        <p:spPr>
          <a:xfrm>
            <a:off x="838200" y="3944073"/>
            <a:ext cx="10515600" cy="2852737"/>
          </a:xfrm>
        </p:spPr>
        <p:txBody>
          <a:bodyPr>
            <a:normAutofit/>
          </a:bodyPr>
          <a:lstStyle/>
          <a:p>
            <a:r>
              <a:rPr lang="en-CA" sz="5400" b="0" dirty="0">
                <a:latin typeface="+mj-lt"/>
              </a:rPr>
              <a:t>What’s New in v17.5</a:t>
            </a:r>
          </a:p>
        </p:txBody>
      </p:sp>
      <p:sp>
        <p:nvSpPr>
          <p:cNvPr id="3" name="Slide Number Placeholder 2">
            <a:extLst>
              <a:ext uri="{FF2B5EF4-FFF2-40B4-BE49-F238E27FC236}">
                <a16:creationId xmlns:a16="http://schemas.microsoft.com/office/drawing/2014/main" id="{6A7FDBA8-2662-1344-ACBD-880D89DDF307}"/>
              </a:ext>
            </a:extLst>
          </p:cNvPr>
          <p:cNvSpPr>
            <a:spLocks noGrp="1"/>
          </p:cNvSpPr>
          <p:nvPr>
            <p:ph type="sldNum" sz="quarter" idx="4294967295"/>
          </p:nvPr>
        </p:nvSpPr>
        <p:spPr>
          <a:xfrm>
            <a:off x="11684000" y="6478588"/>
            <a:ext cx="508000" cy="365125"/>
          </a:xfrm>
        </p:spPr>
        <p:txBody>
          <a:bodyPr/>
          <a:lstStyle/>
          <a:p>
            <a:fld id="{602BDA9C-0978-EE47-B544-15FE77EDF278}" type="slidenum">
              <a:rPr lang="en-US" smtClean="0"/>
              <a:t>1</a:t>
            </a:fld>
            <a:endParaRPr lang="en-US"/>
          </a:p>
        </p:txBody>
      </p:sp>
    </p:spTree>
    <p:extLst>
      <p:ext uri="{BB962C8B-B14F-4D97-AF65-F5344CB8AC3E}">
        <p14:creationId xmlns:p14="http://schemas.microsoft.com/office/powerpoint/2010/main" val="401426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462A-4CAA-BB47-AA5B-FA0267F5422F}"/>
              </a:ext>
            </a:extLst>
          </p:cNvPr>
          <p:cNvSpPr>
            <a:spLocks noGrp="1"/>
          </p:cNvSpPr>
          <p:nvPr>
            <p:ph type="title"/>
          </p:nvPr>
        </p:nvSpPr>
        <p:spPr/>
        <p:txBody>
          <a:bodyPr/>
          <a:lstStyle/>
          <a:p>
            <a:r>
              <a:rPr lang="en-US" dirty="0"/>
              <a:t>New Web Policy Options</a:t>
            </a:r>
          </a:p>
        </p:txBody>
      </p:sp>
      <p:sp>
        <p:nvSpPr>
          <p:cNvPr id="6" name="Content Placeholder 5">
            <a:extLst>
              <a:ext uri="{FF2B5EF4-FFF2-40B4-BE49-F238E27FC236}">
                <a16:creationId xmlns:a16="http://schemas.microsoft.com/office/drawing/2014/main" id="{4491FB89-8FCF-BA4E-87F7-28C48809D860}"/>
              </a:ext>
            </a:extLst>
          </p:cNvPr>
          <p:cNvSpPr>
            <a:spLocks noGrp="1"/>
          </p:cNvSpPr>
          <p:nvPr>
            <p:ph sz="quarter" idx="13"/>
          </p:nvPr>
        </p:nvSpPr>
        <p:spPr/>
        <p:txBody>
          <a:bodyPr/>
          <a:lstStyle/>
          <a:p>
            <a:r>
              <a:rPr lang="en-US" dirty="0"/>
              <a:t>Greater flexibility for </a:t>
            </a:r>
            <a:r>
              <a:rPr lang="en-US" dirty="0" err="1"/>
              <a:t>SafeSearch</a:t>
            </a:r>
            <a:r>
              <a:rPr lang="en-US" dirty="0"/>
              <a:t>, YouTube and unblocking sites for education</a:t>
            </a:r>
          </a:p>
        </p:txBody>
      </p:sp>
      <p:sp>
        <p:nvSpPr>
          <p:cNvPr id="5" name="Content Placeholder 5">
            <a:extLst>
              <a:ext uri="{FF2B5EF4-FFF2-40B4-BE49-F238E27FC236}">
                <a16:creationId xmlns:a16="http://schemas.microsoft.com/office/drawing/2014/main" id="{3DDA7892-DC3D-1D4C-A114-8784F8051845}"/>
              </a:ext>
            </a:extLst>
          </p:cNvPr>
          <p:cNvSpPr txBox="1">
            <a:spLocks/>
          </p:cNvSpPr>
          <p:nvPr/>
        </p:nvSpPr>
        <p:spPr>
          <a:xfrm>
            <a:off x="420130" y="1798845"/>
            <a:ext cx="3250184" cy="416002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CA" sz="2400" b="1" dirty="0">
                <a:solidFill>
                  <a:schemeClr val="bg2"/>
                </a:solidFill>
              </a:rPr>
              <a:t>What’s New</a:t>
            </a:r>
            <a:endParaRPr lang="en-US" sz="2400" b="1" dirty="0">
              <a:solidFill>
                <a:schemeClr val="bg2"/>
              </a:solidFill>
            </a:endParaRPr>
          </a:p>
          <a:p>
            <a:pPr>
              <a:lnSpc>
                <a:spcPct val="100000"/>
              </a:lnSpc>
              <a:spcBef>
                <a:spcPts val="400"/>
              </a:spcBef>
            </a:pPr>
            <a:r>
              <a:rPr lang="en-US" sz="1800" dirty="0" err="1">
                <a:solidFill>
                  <a:schemeClr val="bg1">
                    <a:lumMod val="85000"/>
                  </a:schemeClr>
                </a:solidFill>
              </a:rPr>
              <a:t>SafeSearch</a:t>
            </a:r>
            <a:r>
              <a:rPr lang="en-US" sz="1800" dirty="0">
                <a:solidFill>
                  <a:schemeClr val="bg1">
                    <a:lumMod val="85000"/>
                  </a:schemeClr>
                </a:solidFill>
              </a:rPr>
              <a:t> and YouTube restrictions are now part of web filtering policy settings – enabling user/group based control of these features</a:t>
            </a:r>
          </a:p>
          <a:p>
            <a:pPr>
              <a:lnSpc>
                <a:spcPct val="100000"/>
              </a:lnSpc>
              <a:spcBef>
                <a:spcPts val="400"/>
              </a:spcBef>
            </a:pPr>
            <a:r>
              <a:rPr lang="en-US" sz="1800" dirty="0">
                <a:solidFill>
                  <a:schemeClr val="bg1">
                    <a:lumMod val="85000"/>
                  </a:schemeClr>
                </a:solidFill>
              </a:rPr>
              <a:t>Override codes for blocked websites which can be configured/managed by teachers through the user portal</a:t>
            </a:r>
          </a:p>
          <a:p>
            <a:pPr marL="0" indent="0">
              <a:lnSpc>
                <a:spcPct val="100000"/>
              </a:lnSpc>
              <a:spcBef>
                <a:spcPts val="400"/>
              </a:spcBef>
              <a:buNone/>
            </a:pPr>
            <a:br>
              <a:rPr lang="en-US" sz="1800" dirty="0">
                <a:solidFill>
                  <a:schemeClr val="bg1">
                    <a:lumMod val="85000"/>
                  </a:schemeClr>
                </a:solidFill>
              </a:rPr>
            </a:br>
            <a:endParaRPr lang="en-US" sz="1800" dirty="0">
              <a:solidFill>
                <a:schemeClr val="bg1">
                  <a:lumMod val="85000"/>
                </a:schemeClr>
              </a:solidFill>
            </a:endParaRPr>
          </a:p>
        </p:txBody>
      </p:sp>
      <p:pic>
        <p:nvPicPr>
          <p:cNvPr id="9" name="Picture 8">
            <a:extLst>
              <a:ext uri="{FF2B5EF4-FFF2-40B4-BE49-F238E27FC236}">
                <a16:creationId xmlns:a16="http://schemas.microsoft.com/office/drawing/2014/main" id="{A11F1BCF-2DB3-6F42-9C82-09010DA13FBD}"/>
              </a:ext>
            </a:extLst>
          </p:cNvPr>
          <p:cNvPicPr>
            <a:picLocks noChangeAspect="1"/>
          </p:cNvPicPr>
          <p:nvPr/>
        </p:nvPicPr>
        <p:blipFill rotWithShape="1">
          <a:blip r:embed="rId3"/>
          <a:srcRect l="9230" t="20189" r="21987" b="21970"/>
          <a:stretch/>
        </p:blipFill>
        <p:spPr>
          <a:xfrm>
            <a:off x="4607168" y="2130423"/>
            <a:ext cx="6312878" cy="3257041"/>
          </a:xfrm>
          <a:prstGeom prst="roundRect">
            <a:avLst>
              <a:gd name="adj" fmla="val 19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5711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52E09-F0B4-864D-8677-273F2DBD2471}"/>
              </a:ext>
            </a:extLst>
          </p:cNvPr>
          <p:cNvSpPr>
            <a:spLocks noGrp="1"/>
          </p:cNvSpPr>
          <p:nvPr>
            <p:ph type="title"/>
          </p:nvPr>
        </p:nvSpPr>
        <p:spPr/>
        <p:txBody>
          <a:bodyPr/>
          <a:lstStyle/>
          <a:p>
            <a:r>
              <a:rPr lang="en-US" dirty="0"/>
              <a:t>Firewall Rule Grouping</a:t>
            </a:r>
          </a:p>
        </p:txBody>
      </p:sp>
      <p:sp>
        <p:nvSpPr>
          <p:cNvPr id="10" name="Content Placeholder 9">
            <a:extLst>
              <a:ext uri="{FF2B5EF4-FFF2-40B4-BE49-F238E27FC236}">
                <a16:creationId xmlns:a16="http://schemas.microsoft.com/office/drawing/2014/main" id="{A0E66386-2764-914B-B338-289319F7AC4F}"/>
              </a:ext>
            </a:extLst>
          </p:cNvPr>
          <p:cNvSpPr>
            <a:spLocks noGrp="1"/>
          </p:cNvSpPr>
          <p:nvPr>
            <p:ph sz="quarter" idx="13"/>
          </p:nvPr>
        </p:nvSpPr>
        <p:spPr/>
        <p:txBody>
          <a:bodyPr/>
          <a:lstStyle/>
          <a:p>
            <a:r>
              <a:rPr lang="en-US" dirty="0"/>
              <a:t>Ideal for larger firewall rule sets</a:t>
            </a:r>
          </a:p>
        </p:txBody>
      </p:sp>
      <p:sp>
        <p:nvSpPr>
          <p:cNvPr id="5" name="Content Placeholder 5">
            <a:extLst>
              <a:ext uri="{FF2B5EF4-FFF2-40B4-BE49-F238E27FC236}">
                <a16:creationId xmlns:a16="http://schemas.microsoft.com/office/drawing/2014/main" id="{A463693A-F3CF-6A42-A450-63C0DDC6A5EE}"/>
              </a:ext>
            </a:extLst>
          </p:cNvPr>
          <p:cNvSpPr txBox="1">
            <a:spLocks/>
          </p:cNvSpPr>
          <p:nvPr/>
        </p:nvSpPr>
        <p:spPr>
          <a:xfrm>
            <a:off x="420130" y="1798845"/>
            <a:ext cx="3034270" cy="416002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CA" sz="2400" b="1" dirty="0">
                <a:solidFill>
                  <a:schemeClr val="bg2"/>
                </a:solidFill>
              </a:rPr>
              <a:t>What’s New</a:t>
            </a:r>
            <a:endParaRPr lang="en-US" sz="2400" b="1" dirty="0">
              <a:solidFill>
                <a:schemeClr val="bg2"/>
              </a:solidFill>
            </a:endParaRPr>
          </a:p>
          <a:p>
            <a:pPr>
              <a:lnSpc>
                <a:spcPct val="100000"/>
              </a:lnSpc>
              <a:spcBef>
                <a:spcPts val="400"/>
              </a:spcBef>
            </a:pPr>
            <a:r>
              <a:rPr lang="en-US" sz="1800" dirty="0">
                <a:solidFill>
                  <a:schemeClr val="bg1">
                    <a:lumMod val="85000"/>
                  </a:schemeClr>
                </a:solidFill>
              </a:rPr>
              <a:t>Setup matching criteria as part of the group definition for auto group assignment</a:t>
            </a:r>
          </a:p>
        </p:txBody>
      </p:sp>
      <p:pic>
        <p:nvPicPr>
          <p:cNvPr id="7" name="Picture 6">
            <a:extLst>
              <a:ext uri="{FF2B5EF4-FFF2-40B4-BE49-F238E27FC236}">
                <a16:creationId xmlns:a16="http://schemas.microsoft.com/office/drawing/2014/main" id="{777A1611-F497-AB48-B258-C14C19BA99F5}"/>
              </a:ext>
            </a:extLst>
          </p:cNvPr>
          <p:cNvPicPr>
            <a:picLocks noChangeAspect="1"/>
          </p:cNvPicPr>
          <p:nvPr/>
        </p:nvPicPr>
        <p:blipFill>
          <a:blip r:embed="rId3"/>
          <a:stretch>
            <a:fillRect/>
          </a:stretch>
        </p:blipFill>
        <p:spPr>
          <a:xfrm>
            <a:off x="5725291" y="1198605"/>
            <a:ext cx="3113997" cy="5059155"/>
          </a:xfrm>
          <a:prstGeom prst="roundRect">
            <a:avLst>
              <a:gd name="adj" fmla="val 5331"/>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12024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52E09-F0B4-864D-8677-273F2DBD2471}"/>
              </a:ext>
            </a:extLst>
          </p:cNvPr>
          <p:cNvSpPr>
            <a:spLocks noGrp="1"/>
          </p:cNvSpPr>
          <p:nvPr>
            <p:ph type="title"/>
          </p:nvPr>
        </p:nvSpPr>
        <p:spPr/>
        <p:txBody>
          <a:bodyPr/>
          <a:lstStyle/>
          <a:p>
            <a:r>
              <a:rPr lang="en-US" dirty="0"/>
              <a:t>Firewall Rule Grouping</a:t>
            </a:r>
          </a:p>
        </p:txBody>
      </p:sp>
      <p:sp>
        <p:nvSpPr>
          <p:cNvPr id="3" name="Content Placeholder 2">
            <a:extLst>
              <a:ext uri="{FF2B5EF4-FFF2-40B4-BE49-F238E27FC236}">
                <a16:creationId xmlns:a16="http://schemas.microsoft.com/office/drawing/2014/main" id="{9C76392C-2F7B-2745-BD3F-4F10FAFBA1F7}"/>
              </a:ext>
            </a:extLst>
          </p:cNvPr>
          <p:cNvSpPr>
            <a:spLocks noGrp="1"/>
          </p:cNvSpPr>
          <p:nvPr>
            <p:ph sz="quarter" idx="13"/>
          </p:nvPr>
        </p:nvSpPr>
        <p:spPr/>
        <p:txBody>
          <a:bodyPr/>
          <a:lstStyle/>
          <a:p>
            <a:r>
              <a:rPr lang="en-US" dirty="0"/>
              <a:t>Ideal for larger firewall rule sets</a:t>
            </a:r>
          </a:p>
          <a:p>
            <a:endParaRPr lang="en-US" dirty="0"/>
          </a:p>
        </p:txBody>
      </p:sp>
      <p:sp>
        <p:nvSpPr>
          <p:cNvPr id="5" name="Content Placeholder 5">
            <a:extLst>
              <a:ext uri="{FF2B5EF4-FFF2-40B4-BE49-F238E27FC236}">
                <a16:creationId xmlns:a16="http://schemas.microsoft.com/office/drawing/2014/main" id="{A463693A-F3CF-6A42-A450-63C0DDC6A5EE}"/>
              </a:ext>
            </a:extLst>
          </p:cNvPr>
          <p:cNvSpPr txBox="1">
            <a:spLocks/>
          </p:cNvSpPr>
          <p:nvPr/>
        </p:nvSpPr>
        <p:spPr>
          <a:xfrm>
            <a:off x="420130" y="1798845"/>
            <a:ext cx="3034270" cy="416002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CA" sz="2400" b="1" dirty="0">
                <a:solidFill>
                  <a:schemeClr val="bg2"/>
                </a:solidFill>
              </a:rPr>
              <a:t>What’s New</a:t>
            </a:r>
            <a:endParaRPr lang="en-US" sz="2400" b="1" dirty="0">
              <a:solidFill>
                <a:schemeClr val="bg2"/>
              </a:solidFill>
            </a:endParaRPr>
          </a:p>
          <a:p>
            <a:pPr>
              <a:lnSpc>
                <a:spcPct val="100000"/>
              </a:lnSpc>
              <a:spcBef>
                <a:spcPts val="400"/>
              </a:spcBef>
            </a:pPr>
            <a:r>
              <a:rPr lang="en-US" sz="1800" dirty="0">
                <a:solidFill>
                  <a:schemeClr val="bg1">
                    <a:lumMod val="85000"/>
                  </a:schemeClr>
                </a:solidFill>
              </a:rPr>
              <a:t>Setup matching criteria as part of the group definition for auto group assignment</a:t>
            </a:r>
          </a:p>
          <a:p>
            <a:pPr>
              <a:lnSpc>
                <a:spcPct val="100000"/>
              </a:lnSpc>
              <a:spcBef>
                <a:spcPts val="400"/>
              </a:spcBef>
            </a:pPr>
            <a:r>
              <a:rPr lang="en-US" sz="1800" dirty="0">
                <a:solidFill>
                  <a:schemeClr val="bg1">
                    <a:lumMod val="85000"/>
                  </a:schemeClr>
                </a:solidFill>
              </a:rPr>
              <a:t>Select a group when creating a rule or set to automatically be assigned a group</a:t>
            </a:r>
          </a:p>
        </p:txBody>
      </p:sp>
      <p:pic>
        <p:nvPicPr>
          <p:cNvPr id="9" name="Picture 8">
            <a:extLst>
              <a:ext uri="{FF2B5EF4-FFF2-40B4-BE49-F238E27FC236}">
                <a16:creationId xmlns:a16="http://schemas.microsoft.com/office/drawing/2014/main" id="{B902EEF7-4D0F-C941-82BE-908527C78BB7}"/>
              </a:ext>
            </a:extLst>
          </p:cNvPr>
          <p:cNvPicPr>
            <a:picLocks noChangeAspect="1"/>
          </p:cNvPicPr>
          <p:nvPr/>
        </p:nvPicPr>
        <p:blipFill>
          <a:blip r:embed="rId3"/>
          <a:stretch>
            <a:fillRect/>
          </a:stretch>
        </p:blipFill>
        <p:spPr>
          <a:xfrm>
            <a:off x="3454400" y="1798845"/>
            <a:ext cx="8496300" cy="3212531"/>
          </a:xfrm>
          <a:prstGeom prst="roundRect">
            <a:avLst>
              <a:gd name="adj" fmla="val 622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3377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52E09-F0B4-864D-8677-273F2DBD2471}"/>
              </a:ext>
            </a:extLst>
          </p:cNvPr>
          <p:cNvSpPr>
            <a:spLocks noGrp="1"/>
          </p:cNvSpPr>
          <p:nvPr>
            <p:ph type="title"/>
          </p:nvPr>
        </p:nvSpPr>
        <p:spPr/>
        <p:txBody>
          <a:bodyPr/>
          <a:lstStyle/>
          <a:p>
            <a:r>
              <a:rPr lang="en-US" dirty="0"/>
              <a:t>Log Viewer Enhancements</a:t>
            </a:r>
          </a:p>
        </p:txBody>
      </p:sp>
      <p:sp>
        <p:nvSpPr>
          <p:cNvPr id="6" name="Content Placeholder 5">
            <a:extLst>
              <a:ext uri="{FF2B5EF4-FFF2-40B4-BE49-F238E27FC236}">
                <a16:creationId xmlns:a16="http://schemas.microsoft.com/office/drawing/2014/main" id="{296C3844-7974-E742-B8BE-D10BE27125E2}"/>
              </a:ext>
            </a:extLst>
          </p:cNvPr>
          <p:cNvSpPr>
            <a:spLocks noGrp="1"/>
          </p:cNvSpPr>
          <p:nvPr>
            <p:ph sz="quarter" idx="13"/>
          </p:nvPr>
        </p:nvSpPr>
        <p:spPr/>
        <p:txBody>
          <a:bodyPr/>
          <a:lstStyle/>
          <a:p>
            <a:r>
              <a:rPr lang="en-US" dirty="0"/>
              <a:t>More powerful and streamlined trouble-shooting</a:t>
            </a:r>
          </a:p>
        </p:txBody>
      </p:sp>
      <p:pic>
        <p:nvPicPr>
          <p:cNvPr id="4" name="Picture 3">
            <a:extLst>
              <a:ext uri="{FF2B5EF4-FFF2-40B4-BE49-F238E27FC236}">
                <a16:creationId xmlns:a16="http://schemas.microsoft.com/office/drawing/2014/main" id="{4C1AC7B8-78FD-1140-928B-2D4CE7DD0B37}"/>
              </a:ext>
            </a:extLst>
          </p:cNvPr>
          <p:cNvPicPr>
            <a:picLocks noChangeAspect="1"/>
          </p:cNvPicPr>
          <p:nvPr/>
        </p:nvPicPr>
        <p:blipFill>
          <a:blip r:embed="rId3"/>
          <a:stretch>
            <a:fillRect/>
          </a:stretch>
        </p:blipFill>
        <p:spPr>
          <a:xfrm>
            <a:off x="3670314" y="1798846"/>
            <a:ext cx="8051800" cy="3835505"/>
          </a:xfrm>
          <a:prstGeom prst="roundRect">
            <a:avLst>
              <a:gd name="adj" fmla="val 3627"/>
            </a:avLst>
          </a:prstGeom>
          <a:solidFill>
            <a:srgbClr val="FFFFFF">
              <a:shade val="85000"/>
            </a:srgbClr>
          </a:solidFill>
          <a:ln>
            <a:noFill/>
          </a:ln>
          <a:effectLst>
            <a:reflection blurRad="12700" stA="38000" endPos="28000" dist="5000" dir="5400000" sy="-100000" algn="bl" rotWithShape="0"/>
          </a:effectLst>
        </p:spPr>
      </p:pic>
      <p:sp>
        <p:nvSpPr>
          <p:cNvPr id="5" name="Content Placeholder 5">
            <a:extLst>
              <a:ext uri="{FF2B5EF4-FFF2-40B4-BE49-F238E27FC236}">
                <a16:creationId xmlns:a16="http://schemas.microsoft.com/office/drawing/2014/main" id="{A463693A-F3CF-6A42-A450-63C0DDC6A5EE}"/>
              </a:ext>
            </a:extLst>
          </p:cNvPr>
          <p:cNvSpPr txBox="1">
            <a:spLocks/>
          </p:cNvSpPr>
          <p:nvPr/>
        </p:nvSpPr>
        <p:spPr>
          <a:xfrm>
            <a:off x="420130" y="1798845"/>
            <a:ext cx="3250184" cy="416002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CA" sz="2400" b="1" dirty="0">
                <a:solidFill>
                  <a:schemeClr val="bg2"/>
                </a:solidFill>
              </a:rPr>
              <a:t>What’s New</a:t>
            </a:r>
            <a:endParaRPr lang="en-US" sz="2400" b="1" dirty="0">
              <a:solidFill>
                <a:schemeClr val="bg2"/>
              </a:solidFill>
            </a:endParaRPr>
          </a:p>
          <a:p>
            <a:pPr>
              <a:lnSpc>
                <a:spcPct val="100000"/>
              </a:lnSpc>
              <a:spcBef>
                <a:spcPts val="400"/>
              </a:spcBef>
            </a:pPr>
            <a:r>
              <a:rPr lang="en-US" sz="1800" dirty="0">
                <a:solidFill>
                  <a:schemeClr val="bg1">
                    <a:lumMod val="85000"/>
                  </a:schemeClr>
                </a:solidFill>
              </a:rPr>
              <a:t>Column selector  - select any 17 columns from a list of 44 possible fields</a:t>
            </a:r>
          </a:p>
          <a:p>
            <a:pPr>
              <a:lnSpc>
                <a:spcPct val="100000"/>
              </a:lnSpc>
              <a:spcBef>
                <a:spcPts val="400"/>
              </a:spcBef>
            </a:pPr>
            <a:r>
              <a:rPr lang="en-US" sz="1800" dirty="0">
                <a:solidFill>
                  <a:schemeClr val="bg1">
                    <a:lumMod val="85000"/>
                  </a:schemeClr>
                </a:solidFill>
              </a:rPr>
              <a:t>Rule IDs referenced in logs are hyperlinked to open the related rule in the main console window</a:t>
            </a:r>
          </a:p>
          <a:p>
            <a:pPr>
              <a:lnSpc>
                <a:spcPct val="100000"/>
              </a:lnSpc>
              <a:spcBef>
                <a:spcPts val="400"/>
              </a:spcBef>
            </a:pPr>
            <a:r>
              <a:rPr lang="en-US" sz="1800" dirty="0">
                <a:solidFill>
                  <a:schemeClr val="bg1">
                    <a:lumMod val="85000"/>
                  </a:schemeClr>
                </a:solidFill>
              </a:rPr>
              <a:t>Filters sorted alphabetically</a:t>
            </a:r>
            <a:br>
              <a:rPr lang="en-US" sz="1800" dirty="0">
                <a:solidFill>
                  <a:schemeClr val="bg1">
                    <a:lumMod val="85000"/>
                  </a:schemeClr>
                </a:solidFill>
              </a:rPr>
            </a:br>
            <a:endParaRPr lang="en-US" sz="1800" dirty="0">
              <a:solidFill>
                <a:schemeClr val="bg1">
                  <a:lumMod val="85000"/>
                </a:schemeClr>
              </a:solidFill>
            </a:endParaRPr>
          </a:p>
        </p:txBody>
      </p:sp>
    </p:spTree>
    <p:extLst>
      <p:ext uri="{BB962C8B-B14F-4D97-AF65-F5344CB8AC3E}">
        <p14:creationId xmlns:p14="http://schemas.microsoft.com/office/powerpoint/2010/main" val="3136941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462A-4CAA-BB47-AA5B-FA0267F5422F}"/>
              </a:ext>
            </a:extLst>
          </p:cNvPr>
          <p:cNvSpPr>
            <a:spLocks noGrp="1"/>
          </p:cNvSpPr>
          <p:nvPr>
            <p:ph type="title"/>
          </p:nvPr>
        </p:nvSpPr>
        <p:spPr/>
        <p:txBody>
          <a:bodyPr/>
          <a:lstStyle/>
          <a:p>
            <a:r>
              <a:rPr lang="en-US" dirty="0"/>
              <a:t>Email Enhancements</a:t>
            </a:r>
          </a:p>
        </p:txBody>
      </p:sp>
      <p:sp>
        <p:nvSpPr>
          <p:cNvPr id="6" name="Content Placeholder 5">
            <a:extLst>
              <a:ext uri="{FF2B5EF4-FFF2-40B4-BE49-F238E27FC236}">
                <a16:creationId xmlns:a16="http://schemas.microsoft.com/office/drawing/2014/main" id="{34D4F910-CAB7-6544-AA93-75478A0CA1C7}"/>
              </a:ext>
            </a:extLst>
          </p:cNvPr>
          <p:cNvSpPr>
            <a:spLocks noGrp="1"/>
          </p:cNvSpPr>
          <p:nvPr>
            <p:ph sz="quarter" idx="13"/>
          </p:nvPr>
        </p:nvSpPr>
        <p:spPr/>
        <p:txBody>
          <a:bodyPr/>
          <a:lstStyle/>
          <a:p>
            <a:r>
              <a:rPr lang="en-US" dirty="0"/>
              <a:t>Closing top requested feature gaps with SG UTM</a:t>
            </a:r>
          </a:p>
        </p:txBody>
      </p:sp>
      <p:pic>
        <p:nvPicPr>
          <p:cNvPr id="4" name="Picture 3">
            <a:extLst>
              <a:ext uri="{FF2B5EF4-FFF2-40B4-BE49-F238E27FC236}">
                <a16:creationId xmlns:a16="http://schemas.microsoft.com/office/drawing/2014/main" id="{25503C62-1298-E04F-B598-FAF5162D1D6C}"/>
              </a:ext>
            </a:extLst>
          </p:cNvPr>
          <p:cNvPicPr>
            <a:picLocks noChangeAspect="1"/>
          </p:cNvPicPr>
          <p:nvPr/>
        </p:nvPicPr>
        <p:blipFill>
          <a:blip r:embed="rId3"/>
          <a:stretch>
            <a:fillRect/>
          </a:stretch>
        </p:blipFill>
        <p:spPr>
          <a:xfrm>
            <a:off x="3670314" y="1798845"/>
            <a:ext cx="8178800" cy="4007063"/>
          </a:xfrm>
          <a:prstGeom prst="roundRect">
            <a:avLst>
              <a:gd name="adj" fmla="val 3840"/>
            </a:avLst>
          </a:prstGeom>
          <a:solidFill>
            <a:srgbClr val="FFFFFF">
              <a:shade val="85000"/>
            </a:srgbClr>
          </a:solidFill>
          <a:ln>
            <a:noFill/>
          </a:ln>
          <a:effectLst>
            <a:reflection blurRad="12700" stA="38000" endPos="28000" dist="5000" dir="5400000" sy="-100000" algn="bl" rotWithShape="0"/>
          </a:effectLst>
        </p:spPr>
      </p:pic>
      <p:sp>
        <p:nvSpPr>
          <p:cNvPr id="5" name="Content Placeholder 5">
            <a:extLst>
              <a:ext uri="{FF2B5EF4-FFF2-40B4-BE49-F238E27FC236}">
                <a16:creationId xmlns:a16="http://schemas.microsoft.com/office/drawing/2014/main" id="{086A9403-C733-074B-921A-DD85E6D77635}"/>
              </a:ext>
            </a:extLst>
          </p:cNvPr>
          <p:cNvSpPr txBox="1">
            <a:spLocks/>
          </p:cNvSpPr>
          <p:nvPr/>
        </p:nvSpPr>
        <p:spPr>
          <a:xfrm>
            <a:off x="420130" y="1798845"/>
            <a:ext cx="3250184" cy="416002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CA" sz="2400" b="1" dirty="0">
                <a:solidFill>
                  <a:schemeClr val="bg2"/>
                </a:solidFill>
              </a:rPr>
              <a:t>What’s New</a:t>
            </a:r>
            <a:endParaRPr lang="en-US" sz="2400" b="1" dirty="0">
              <a:solidFill>
                <a:schemeClr val="bg2"/>
              </a:solidFill>
            </a:endParaRPr>
          </a:p>
          <a:p>
            <a:pPr>
              <a:lnSpc>
                <a:spcPct val="100000"/>
              </a:lnSpc>
              <a:spcBef>
                <a:spcPts val="400"/>
              </a:spcBef>
            </a:pPr>
            <a:r>
              <a:rPr lang="en-US" sz="1800" dirty="0">
                <a:solidFill>
                  <a:schemeClr val="bg1">
                    <a:lumMod val="85000"/>
                  </a:schemeClr>
                </a:solidFill>
              </a:rPr>
              <a:t>Recipient verification using Sender Policy Framework (SPF) for spoofing protection</a:t>
            </a:r>
          </a:p>
          <a:p>
            <a:pPr>
              <a:lnSpc>
                <a:spcPct val="100000"/>
              </a:lnSpc>
              <a:spcBef>
                <a:spcPts val="400"/>
              </a:spcBef>
            </a:pPr>
            <a:r>
              <a:rPr lang="en-US" sz="1800" dirty="0">
                <a:solidFill>
                  <a:schemeClr val="bg1">
                    <a:lumMod val="85000"/>
                  </a:schemeClr>
                </a:solidFill>
              </a:rPr>
              <a:t>MTA update to Exim</a:t>
            </a:r>
          </a:p>
          <a:p>
            <a:pPr marL="0" indent="0">
              <a:lnSpc>
                <a:spcPct val="100000"/>
              </a:lnSpc>
              <a:spcBef>
                <a:spcPts val="400"/>
              </a:spcBef>
              <a:buNone/>
            </a:pPr>
            <a:br>
              <a:rPr lang="en-US" sz="1800" dirty="0">
                <a:solidFill>
                  <a:schemeClr val="bg1">
                    <a:lumMod val="85000"/>
                  </a:schemeClr>
                </a:solidFill>
              </a:rPr>
            </a:br>
            <a:endParaRPr lang="en-US" sz="1800" dirty="0">
              <a:solidFill>
                <a:schemeClr val="bg1">
                  <a:lumMod val="85000"/>
                </a:schemeClr>
              </a:solidFill>
            </a:endParaRPr>
          </a:p>
        </p:txBody>
      </p:sp>
    </p:spTree>
    <p:extLst>
      <p:ext uri="{BB962C8B-B14F-4D97-AF65-F5344CB8AC3E}">
        <p14:creationId xmlns:p14="http://schemas.microsoft.com/office/powerpoint/2010/main" val="148479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52E09-F0B4-864D-8677-273F2DBD2471}"/>
              </a:ext>
            </a:extLst>
          </p:cNvPr>
          <p:cNvSpPr>
            <a:spLocks noGrp="1"/>
          </p:cNvSpPr>
          <p:nvPr>
            <p:ph type="title"/>
          </p:nvPr>
        </p:nvSpPr>
        <p:spPr/>
        <p:txBody>
          <a:bodyPr/>
          <a:lstStyle/>
          <a:p>
            <a:r>
              <a:rPr lang="en-US" dirty="0"/>
              <a:t>IPS Enhancements</a:t>
            </a:r>
          </a:p>
        </p:txBody>
      </p:sp>
      <p:sp>
        <p:nvSpPr>
          <p:cNvPr id="10" name="Content Placeholder 9">
            <a:extLst>
              <a:ext uri="{FF2B5EF4-FFF2-40B4-BE49-F238E27FC236}">
                <a16:creationId xmlns:a16="http://schemas.microsoft.com/office/drawing/2014/main" id="{A0E66386-2764-914B-B338-289319F7AC4F}"/>
              </a:ext>
            </a:extLst>
          </p:cNvPr>
          <p:cNvSpPr>
            <a:spLocks noGrp="1"/>
          </p:cNvSpPr>
          <p:nvPr>
            <p:ph sz="quarter" idx="13"/>
          </p:nvPr>
        </p:nvSpPr>
        <p:spPr/>
        <p:txBody>
          <a:bodyPr vert="horz" lIns="91440" tIns="45720" rIns="91440" bIns="45720" rtlCol="0">
            <a:noAutofit/>
          </a:bodyPr>
          <a:lstStyle/>
          <a:p>
            <a:r>
              <a:rPr lang="en-US" dirty="0"/>
              <a:t>Added IPS policy granularity</a:t>
            </a:r>
          </a:p>
        </p:txBody>
      </p:sp>
      <p:sp>
        <p:nvSpPr>
          <p:cNvPr id="5" name="Content Placeholder 5">
            <a:extLst>
              <a:ext uri="{FF2B5EF4-FFF2-40B4-BE49-F238E27FC236}">
                <a16:creationId xmlns:a16="http://schemas.microsoft.com/office/drawing/2014/main" id="{A463693A-F3CF-6A42-A450-63C0DDC6A5EE}"/>
              </a:ext>
            </a:extLst>
          </p:cNvPr>
          <p:cNvSpPr txBox="1">
            <a:spLocks/>
          </p:cNvSpPr>
          <p:nvPr/>
        </p:nvSpPr>
        <p:spPr>
          <a:xfrm>
            <a:off x="420130" y="1798845"/>
            <a:ext cx="3034270" cy="416002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CA" sz="2400" b="1" dirty="0">
                <a:solidFill>
                  <a:schemeClr val="bg2"/>
                </a:solidFill>
              </a:rPr>
              <a:t>What’s New</a:t>
            </a:r>
            <a:endParaRPr lang="en-US" sz="2400" b="1" dirty="0">
              <a:solidFill>
                <a:schemeClr val="bg2"/>
              </a:solidFill>
            </a:endParaRPr>
          </a:p>
          <a:p>
            <a:pPr>
              <a:lnSpc>
                <a:spcPct val="100000"/>
              </a:lnSpc>
              <a:spcBef>
                <a:spcPts val="400"/>
              </a:spcBef>
            </a:pPr>
            <a:r>
              <a:rPr lang="en-US" sz="1800" dirty="0">
                <a:solidFill>
                  <a:schemeClr val="bg1">
                    <a:lumMod val="85000"/>
                  </a:schemeClr>
                </a:solidFill>
              </a:rPr>
              <a:t>Added protection with TALOS (Cisco Sourcefire) pattern library augmented with additional patterns from </a:t>
            </a:r>
            <a:r>
              <a:rPr lang="en-US" sz="1800" dirty="0" err="1">
                <a:solidFill>
                  <a:schemeClr val="bg1">
                    <a:lumMod val="85000"/>
                  </a:schemeClr>
                </a:solidFill>
              </a:rPr>
              <a:t>SophosLabs</a:t>
            </a:r>
            <a:endParaRPr lang="en-US" sz="1800" dirty="0">
              <a:solidFill>
                <a:schemeClr val="bg1">
                  <a:lumMod val="85000"/>
                </a:schemeClr>
              </a:solidFill>
            </a:endParaRPr>
          </a:p>
          <a:p>
            <a:pPr>
              <a:lnSpc>
                <a:spcPct val="100000"/>
              </a:lnSpc>
              <a:spcBef>
                <a:spcPts val="400"/>
              </a:spcBef>
            </a:pPr>
            <a:r>
              <a:rPr lang="en-US" sz="1800" dirty="0">
                <a:solidFill>
                  <a:schemeClr val="bg1">
                    <a:lumMod val="85000"/>
                  </a:schemeClr>
                </a:solidFill>
              </a:rPr>
              <a:t>Increased granularity in policies with 60 categories (up from 21) with an easy inline search option</a:t>
            </a:r>
          </a:p>
        </p:txBody>
      </p:sp>
      <p:pic>
        <p:nvPicPr>
          <p:cNvPr id="4" name="Picture 3">
            <a:extLst>
              <a:ext uri="{FF2B5EF4-FFF2-40B4-BE49-F238E27FC236}">
                <a16:creationId xmlns:a16="http://schemas.microsoft.com/office/drawing/2014/main" id="{831B8C6E-0D7E-4E77-BFE2-C470EA23FF2E}"/>
              </a:ext>
            </a:extLst>
          </p:cNvPr>
          <p:cNvPicPr>
            <a:picLocks noChangeAspect="1"/>
          </p:cNvPicPr>
          <p:nvPr/>
        </p:nvPicPr>
        <p:blipFill rotWithShape="1">
          <a:blip r:embed="rId3"/>
          <a:srcRect t="151"/>
          <a:stretch/>
        </p:blipFill>
        <p:spPr>
          <a:xfrm>
            <a:off x="4962727" y="1206499"/>
            <a:ext cx="6400800" cy="5222585"/>
          </a:xfrm>
          <a:prstGeom prst="roundRect">
            <a:avLst>
              <a:gd name="adj" fmla="val 2413"/>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92070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D01AB-203A-EB4A-85A8-D1372E29EE14}"/>
              </a:ext>
            </a:extLst>
          </p:cNvPr>
          <p:cNvSpPr>
            <a:spLocks noGrp="1"/>
          </p:cNvSpPr>
          <p:nvPr>
            <p:ph type="title"/>
          </p:nvPr>
        </p:nvSpPr>
        <p:spPr/>
        <p:txBody>
          <a:bodyPr/>
          <a:lstStyle/>
          <a:p>
            <a:r>
              <a:rPr lang="en-US" dirty="0"/>
              <a:t>Sophos Connect IPSec Client</a:t>
            </a:r>
          </a:p>
        </p:txBody>
      </p:sp>
      <p:sp>
        <p:nvSpPr>
          <p:cNvPr id="5" name="Content Placeholder 4">
            <a:extLst>
              <a:ext uri="{FF2B5EF4-FFF2-40B4-BE49-F238E27FC236}">
                <a16:creationId xmlns:a16="http://schemas.microsoft.com/office/drawing/2014/main" id="{2102DCE0-E1CF-7843-B0DA-B34E72302507}"/>
              </a:ext>
            </a:extLst>
          </p:cNvPr>
          <p:cNvSpPr>
            <a:spLocks noGrp="1"/>
          </p:cNvSpPr>
          <p:nvPr>
            <p:ph sz="quarter" idx="13"/>
          </p:nvPr>
        </p:nvSpPr>
        <p:spPr/>
        <p:txBody>
          <a:bodyPr/>
          <a:lstStyle/>
          <a:p>
            <a:r>
              <a:rPr lang="en-US" dirty="0"/>
              <a:t>Free client for easy, reliable VPN connections</a:t>
            </a:r>
          </a:p>
        </p:txBody>
      </p:sp>
      <p:pic>
        <p:nvPicPr>
          <p:cNvPr id="3" name="Picture 2">
            <a:extLst>
              <a:ext uri="{FF2B5EF4-FFF2-40B4-BE49-F238E27FC236}">
                <a16:creationId xmlns:a16="http://schemas.microsoft.com/office/drawing/2014/main" id="{CE3D79B1-A080-784E-8081-E4839EE9B341}"/>
              </a:ext>
            </a:extLst>
          </p:cNvPr>
          <p:cNvPicPr>
            <a:picLocks noChangeAspect="1"/>
          </p:cNvPicPr>
          <p:nvPr/>
        </p:nvPicPr>
        <p:blipFill>
          <a:blip r:embed="rId3"/>
          <a:stretch>
            <a:fillRect/>
          </a:stretch>
        </p:blipFill>
        <p:spPr>
          <a:xfrm>
            <a:off x="6667500" y="1198605"/>
            <a:ext cx="4464050" cy="4900276"/>
          </a:xfrm>
          <a:prstGeom prst="roundRect">
            <a:avLst>
              <a:gd name="adj" fmla="val 3473"/>
            </a:avLst>
          </a:prstGeom>
          <a:solidFill>
            <a:srgbClr val="FFFFFF">
              <a:shade val="85000"/>
            </a:srgbClr>
          </a:solidFill>
          <a:ln>
            <a:noFill/>
          </a:ln>
          <a:effectLst>
            <a:reflection blurRad="12700" stA="38000" endPos="28000" dist="5000" dir="5400000" sy="-100000" algn="bl" rotWithShape="0"/>
          </a:effectLst>
        </p:spPr>
      </p:pic>
      <p:sp>
        <p:nvSpPr>
          <p:cNvPr id="4" name="Content Placeholder 5">
            <a:extLst>
              <a:ext uri="{FF2B5EF4-FFF2-40B4-BE49-F238E27FC236}">
                <a16:creationId xmlns:a16="http://schemas.microsoft.com/office/drawing/2014/main" id="{E9C25FAF-80FF-5345-9D5A-F952F2B580AC}"/>
              </a:ext>
            </a:extLst>
          </p:cNvPr>
          <p:cNvSpPr txBox="1">
            <a:spLocks/>
          </p:cNvSpPr>
          <p:nvPr/>
        </p:nvSpPr>
        <p:spPr>
          <a:xfrm>
            <a:off x="420130" y="1916969"/>
            <a:ext cx="5434570" cy="47602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CA" sz="2400" b="1" dirty="0">
                <a:solidFill>
                  <a:schemeClr val="bg2"/>
                </a:solidFill>
              </a:rPr>
              <a:t>What’s New</a:t>
            </a:r>
            <a:endParaRPr lang="en-US" sz="2400" b="1" dirty="0">
              <a:solidFill>
                <a:schemeClr val="bg2"/>
              </a:solidFill>
            </a:endParaRPr>
          </a:p>
          <a:p>
            <a:pPr>
              <a:lnSpc>
                <a:spcPct val="100000"/>
              </a:lnSpc>
              <a:spcBef>
                <a:spcPts val="400"/>
              </a:spcBef>
            </a:pPr>
            <a:r>
              <a:rPr lang="en-US" sz="1800" dirty="0">
                <a:solidFill>
                  <a:schemeClr val="bg1">
                    <a:lumMod val="85000"/>
                  </a:schemeClr>
                </a:solidFill>
              </a:rPr>
              <a:t>Easy deployment and maintenance</a:t>
            </a:r>
          </a:p>
          <a:p>
            <a:pPr>
              <a:lnSpc>
                <a:spcPct val="100000"/>
              </a:lnSpc>
              <a:spcBef>
                <a:spcPts val="400"/>
              </a:spcBef>
            </a:pPr>
            <a:r>
              <a:rPr lang="en-US" sz="1800" dirty="0">
                <a:solidFill>
                  <a:schemeClr val="bg1">
                    <a:lumMod val="85000"/>
                  </a:schemeClr>
                </a:solidFill>
              </a:rPr>
              <a:t>Client MSI can be pushed per machine via active directory or other install tools</a:t>
            </a:r>
          </a:p>
          <a:p>
            <a:pPr>
              <a:lnSpc>
                <a:spcPct val="100000"/>
              </a:lnSpc>
              <a:spcBef>
                <a:spcPts val="400"/>
              </a:spcBef>
            </a:pPr>
            <a:r>
              <a:rPr lang="en-US" sz="1800" dirty="0">
                <a:solidFill>
                  <a:schemeClr val="bg1">
                    <a:lumMod val="85000"/>
                  </a:schemeClr>
                </a:solidFill>
              </a:rPr>
              <a:t>Client config install can be automated via script</a:t>
            </a:r>
          </a:p>
          <a:p>
            <a:pPr>
              <a:lnSpc>
                <a:spcPct val="100000"/>
              </a:lnSpc>
              <a:spcBef>
                <a:spcPts val="400"/>
              </a:spcBef>
            </a:pPr>
            <a:r>
              <a:rPr lang="en-US" sz="1800" dirty="0">
                <a:solidFill>
                  <a:schemeClr val="bg1">
                    <a:lumMod val="85000"/>
                  </a:schemeClr>
                </a:solidFill>
              </a:rPr>
              <a:t>Simple operation requires no user education</a:t>
            </a:r>
            <a:br>
              <a:rPr lang="en-US" sz="1800" dirty="0">
                <a:solidFill>
                  <a:schemeClr val="bg1">
                    <a:lumMod val="85000"/>
                  </a:schemeClr>
                </a:solidFill>
              </a:rPr>
            </a:br>
            <a:endParaRPr lang="en-US" sz="1800" dirty="0">
              <a:solidFill>
                <a:schemeClr val="bg1">
                  <a:lumMod val="85000"/>
                </a:schemeClr>
              </a:solidFill>
            </a:endParaRPr>
          </a:p>
          <a:p>
            <a:pPr marL="0" indent="0">
              <a:lnSpc>
                <a:spcPct val="100000"/>
              </a:lnSpc>
              <a:buNone/>
            </a:pPr>
            <a:r>
              <a:rPr lang="en-US" sz="2400" b="1" dirty="0">
                <a:solidFill>
                  <a:schemeClr val="bg2"/>
                </a:solidFill>
              </a:rPr>
              <a:t>Free for partners and customers!</a:t>
            </a:r>
          </a:p>
        </p:txBody>
      </p:sp>
    </p:spTree>
    <p:extLst>
      <p:ext uri="{BB962C8B-B14F-4D97-AF65-F5344CB8AC3E}">
        <p14:creationId xmlns:p14="http://schemas.microsoft.com/office/powerpoint/2010/main" val="1093492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2A9F-B236-6240-A40C-C4C08DF230B8}"/>
              </a:ext>
            </a:extLst>
          </p:cNvPr>
          <p:cNvSpPr>
            <a:spLocks noGrp="1"/>
          </p:cNvSpPr>
          <p:nvPr>
            <p:ph type="title"/>
          </p:nvPr>
        </p:nvSpPr>
        <p:spPr/>
        <p:txBody>
          <a:bodyPr/>
          <a:lstStyle/>
          <a:p>
            <a:r>
              <a:rPr lang="en-US" dirty="0"/>
              <a:t>IPSec and SD-WAN Failover and Restore</a:t>
            </a:r>
          </a:p>
        </p:txBody>
      </p:sp>
      <p:sp>
        <p:nvSpPr>
          <p:cNvPr id="3" name="Slide Number Placeholder 2">
            <a:extLst>
              <a:ext uri="{FF2B5EF4-FFF2-40B4-BE49-F238E27FC236}">
                <a16:creationId xmlns:a16="http://schemas.microsoft.com/office/drawing/2014/main" id="{CED056D4-7A92-FD4D-B727-08FC3E752B40}"/>
              </a:ext>
            </a:extLst>
          </p:cNvPr>
          <p:cNvSpPr>
            <a:spLocks noGrp="1"/>
          </p:cNvSpPr>
          <p:nvPr>
            <p:ph type="sldNum" sz="quarter" idx="12"/>
          </p:nvPr>
        </p:nvSpPr>
        <p:spPr/>
        <p:txBody>
          <a:bodyPr/>
          <a:lstStyle/>
          <a:p>
            <a:fld id="{602BDA9C-0978-EE47-B544-15FE77EDF278}" type="slidenum">
              <a:rPr lang="en-US" smtClean="0"/>
              <a:t>17</a:t>
            </a:fld>
            <a:endParaRPr lang="en-US"/>
          </a:p>
        </p:txBody>
      </p:sp>
      <p:sp>
        <p:nvSpPr>
          <p:cNvPr id="4" name="Content Placeholder 3">
            <a:extLst>
              <a:ext uri="{FF2B5EF4-FFF2-40B4-BE49-F238E27FC236}">
                <a16:creationId xmlns:a16="http://schemas.microsoft.com/office/drawing/2014/main" id="{FA1C1A23-BC7D-1C43-9877-E5A9478FCF67}"/>
              </a:ext>
            </a:extLst>
          </p:cNvPr>
          <p:cNvSpPr>
            <a:spLocks noGrp="1"/>
          </p:cNvSpPr>
          <p:nvPr>
            <p:ph sz="quarter" idx="13"/>
          </p:nvPr>
        </p:nvSpPr>
        <p:spPr/>
        <p:txBody>
          <a:bodyPr/>
          <a:lstStyle/>
          <a:p>
            <a:r>
              <a:rPr lang="en-US" dirty="0"/>
              <a:t>Providing more flexibility on connection failover and recovery</a:t>
            </a:r>
          </a:p>
        </p:txBody>
      </p:sp>
      <p:sp>
        <p:nvSpPr>
          <p:cNvPr id="5" name="Content Placeholder 5">
            <a:extLst>
              <a:ext uri="{FF2B5EF4-FFF2-40B4-BE49-F238E27FC236}">
                <a16:creationId xmlns:a16="http://schemas.microsoft.com/office/drawing/2014/main" id="{046D9E7E-9807-D142-997B-F72BE8E1AFDF}"/>
              </a:ext>
            </a:extLst>
          </p:cNvPr>
          <p:cNvSpPr txBox="1">
            <a:spLocks/>
          </p:cNvSpPr>
          <p:nvPr/>
        </p:nvSpPr>
        <p:spPr>
          <a:xfrm>
            <a:off x="420130" y="1798845"/>
            <a:ext cx="3250184" cy="416002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CA" sz="2400" b="1" dirty="0">
                <a:solidFill>
                  <a:schemeClr val="bg2"/>
                </a:solidFill>
              </a:rPr>
              <a:t>What’s New</a:t>
            </a:r>
            <a:endParaRPr lang="en-US" sz="2400" b="1" dirty="0">
              <a:solidFill>
                <a:schemeClr val="bg2"/>
              </a:solidFill>
            </a:endParaRPr>
          </a:p>
          <a:p>
            <a:pPr>
              <a:lnSpc>
                <a:spcPct val="100000"/>
              </a:lnSpc>
              <a:spcBef>
                <a:spcPts val="400"/>
              </a:spcBef>
            </a:pPr>
            <a:r>
              <a:rPr lang="en-US" sz="1800" dirty="0">
                <a:solidFill>
                  <a:schemeClr val="bg1">
                    <a:lumMod val="85000"/>
                  </a:schemeClr>
                </a:solidFill>
              </a:rPr>
              <a:t>Redundancy options for IPSec tunnels for auto failover and restore</a:t>
            </a:r>
          </a:p>
          <a:p>
            <a:pPr>
              <a:lnSpc>
                <a:spcPct val="100000"/>
              </a:lnSpc>
              <a:spcBef>
                <a:spcPts val="400"/>
              </a:spcBef>
            </a:pPr>
            <a:r>
              <a:rPr lang="en-US" sz="1800" dirty="0">
                <a:solidFill>
                  <a:schemeClr val="bg1">
                    <a:lumMod val="85000"/>
                  </a:schemeClr>
                </a:solidFill>
              </a:rPr>
              <a:t>WAN Link restore options for serving all connections through the restored link or just new connections</a:t>
            </a:r>
          </a:p>
          <a:p>
            <a:pPr marL="0" indent="0">
              <a:lnSpc>
                <a:spcPct val="100000"/>
              </a:lnSpc>
              <a:spcBef>
                <a:spcPts val="400"/>
              </a:spcBef>
              <a:buNone/>
            </a:pPr>
            <a:br>
              <a:rPr lang="en-US" sz="1800" dirty="0">
                <a:solidFill>
                  <a:schemeClr val="bg1">
                    <a:lumMod val="85000"/>
                  </a:schemeClr>
                </a:solidFill>
              </a:rPr>
            </a:br>
            <a:endParaRPr lang="en-US" sz="1800" dirty="0">
              <a:solidFill>
                <a:schemeClr val="bg1">
                  <a:lumMod val="85000"/>
                </a:schemeClr>
              </a:solidFill>
            </a:endParaRPr>
          </a:p>
        </p:txBody>
      </p:sp>
      <p:pic>
        <p:nvPicPr>
          <p:cNvPr id="7" name="Picture 6">
            <a:extLst>
              <a:ext uri="{FF2B5EF4-FFF2-40B4-BE49-F238E27FC236}">
                <a16:creationId xmlns:a16="http://schemas.microsoft.com/office/drawing/2014/main" id="{AB2F1411-7E52-E645-A3AB-99C41FF7FB75}"/>
              </a:ext>
            </a:extLst>
          </p:cNvPr>
          <p:cNvPicPr>
            <a:picLocks noChangeAspect="1"/>
          </p:cNvPicPr>
          <p:nvPr/>
        </p:nvPicPr>
        <p:blipFill rotWithShape="1">
          <a:blip r:embed="rId3"/>
          <a:srcRect r="2057"/>
          <a:stretch/>
        </p:blipFill>
        <p:spPr>
          <a:xfrm>
            <a:off x="4508500" y="1849604"/>
            <a:ext cx="6045200" cy="3759200"/>
          </a:xfrm>
          <a:prstGeom prst="roundRect">
            <a:avLst>
              <a:gd name="adj" fmla="val 5891"/>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05782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C2A9F-B236-6240-A40C-C4C08DF230B8}"/>
              </a:ext>
            </a:extLst>
          </p:cNvPr>
          <p:cNvSpPr>
            <a:spLocks noGrp="1"/>
          </p:cNvSpPr>
          <p:nvPr>
            <p:ph type="title"/>
          </p:nvPr>
        </p:nvSpPr>
        <p:spPr/>
        <p:txBody>
          <a:bodyPr/>
          <a:lstStyle/>
          <a:p>
            <a:r>
              <a:rPr lang="en-US" dirty="0"/>
              <a:t>Sophos Client Authentication</a:t>
            </a:r>
          </a:p>
        </p:txBody>
      </p:sp>
      <p:sp>
        <p:nvSpPr>
          <p:cNvPr id="3" name="Slide Number Placeholder 2">
            <a:extLst>
              <a:ext uri="{FF2B5EF4-FFF2-40B4-BE49-F238E27FC236}">
                <a16:creationId xmlns:a16="http://schemas.microsoft.com/office/drawing/2014/main" id="{CED056D4-7A92-FD4D-B727-08FC3E752B40}"/>
              </a:ext>
            </a:extLst>
          </p:cNvPr>
          <p:cNvSpPr>
            <a:spLocks noGrp="1"/>
          </p:cNvSpPr>
          <p:nvPr>
            <p:ph type="sldNum" sz="quarter" idx="12"/>
          </p:nvPr>
        </p:nvSpPr>
        <p:spPr/>
        <p:txBody>
          <a:bodyPr/>
          <a:lstStyle/>
          <a:p>
            <a:fld id="{602BDA9C-0978-EE47-B544-15FE77EDF278}" type="slidenum">
              <a:rPr lang="en-US" smtClean="0"/>
              <a:t>18</a:t>
            </a:fld>
            <a:endParaRPr lang="en-US"/>
          </a:p>
        </p:txBody>
      </p:sp>
      <p:sp>
        <p:nvSpPr>
          <p:cNvPr id="4" name="Content Placeholder 3">
            <a:extLst>
              <a:ext uri="{FF2B5EF4-FFF2-40B4-BE49-F238E27FC236}">
                <a16:creationId xmlns:a16="http://schemas.microsoft.com/office/drawing/2014/main" id="{FA1C1A23-BC7D-1C43-9877-E5A9478FCF67}"/>
              </a:ext>
            </a:extLst>
          </p:cNvPr>
          <p:cNvSpPr>
            <a:spLocks noGrp="1"/>
          </p:cNvSpPr>
          <p:nvPr>
            <p:ph sz="quarter" idx="13"/>
          </p:nvPr>
        </p:nvSpPr>
        <p:spPr/>
        <p:txBody>
          <a:bodyPr/>
          <a:lstStyle/>
          <a:p>
            <a:r>
              <a:rPr lang="en-US" dirty="0"/>
              <a:t>Providing a number of deployment and usability enhancements</a:t>
            </a:r>
          </a:p>
        </p:txBody>
      </p:sp>
      <p:sp>
        <p:nvSpPr>
          <p:cNvPr id="5" name="Content Placeholder 5">
            <a:extLst>
              <a:ext uri="{FF2B5EF4-FFF2-40B4-BE49-F238E27FC236}">
                <a16:creationId xmlns:a16="http://schemas.microsoft.com/office/drawing/2014/main" id="{046D9E7E-9807-D142-997B-F72BE8E1AFDF}"/>
              </a:ext>
            </a:extLst>
          </p:cNvPr>
          <p:cNvSpPr txBox="1">
            <a:spLocks/>
          </p:cNvSpPr>
          <p:nvPr/>
        </p:nvSpPr>
        <p:spPr>
          <a:xfrm>
            <a:off x="420130" y="1798845"/>
            <a:ext cx="3834370" cy="416002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CA" sz="2400" b="1" dirty="0">
                <a:solidFill>
                  <a:schemeClr val="bg2"/>
                </a:solidFill>
              </a:rPr>
              <a:t>What’s New</a:t>
            </a:r>
            <a:endParaRPr lang="en-US" sz="2400" b="1" dirty="0">
              <a:solidFill>
                <a:schemeClr val="bg2"/>
              </a:solidFill>
            </a:endParaRPr>
          </a:p>
          <a:p>
            <a:pPr>
              <a:lnSpc>
                <a:spcPct val="100000"/>
              </a:lnSpc>
              <a:spcBef>
                <a:spcPts val="400"/>
              </a:spcBef>
            </a:pPr>
            <a:r>
              <a:rPr lang="en-US" sz="1800" dirty="0">
                <a:solidFill>
                  <a:schemeClr val="bg1">
                    <a:lumMod val="85000"/>
                  </a:schemeClr>
                </a:solidFill>
              </a:rPr>
              <a:t>Per-machine deployment (not just per-user as before)</a:t>
            </a:r>
          </a:p>
          <a:p>
            <a:pPr>
              <a:lnSpc>
                <a:spcPct val="100000"/>
              </a:lnSpc>
              <a:spcBef>
                <a:spcPts val="400"/>
              </a:spcBef>
            </a:pPr>
            <a:r>
              <a:rPr lang="en-US" sz="1800" dirty="0">
                <a:solidFill>
                  <a:schemeClr val="bg1">
                    <a:lumMod val="85000"/>
                  </a:schemeClr>
                </a:solidFill>
              </a:rPr>
              <a:t>Option to hide on startup</a:t>
            </a:r>
          </a:p>
          <a:p>
            <a:pPr>
              <a:lnSpc>
                <a:spcPct val="100000"/>
              </a:lnSpc>
              <a:spcBef>
                <a:spcPts val="400"/>
              </a:spcBef>
            </a:pPr>
            <a:r>
              <a:rPr lang="en-US" sz="1800" dirty="0">
                <a:solidFill>
                  <a:schemeClr val="bg1">
                    <a:lumMod val="85000"/>
                  </a:schemeClr>
                </a:solidFill>
              </a:rPr>
              <a:t>User can logout</a:t>
            </a:r>
          </a:p>
          <a:p>
            <a:pPr>
              <a:lnSpc>
                <a:spcPct val="100000"/>
              </a:lnSpc>
              <a:spcBef>
                <a:spcPts val="400"/>
              </a:spcBef>
            </a:pPr>
            <a:r>
              <a:rPr lang="en-US" sz="1800" dirty="0">
                <a:solidFill>
                  <a:schemeClr val="bg1">
                    <a:lumMod val="85000"/>
                  </a:schemeClr>
                </a:solidFill>
              </a:rPr>
              <a:t>Reconnect after sleep</a:t>
            </a:r>
          </a:p>
          <a:p>
            <a:pPr>
              <a:lnSpc>
                <a:spcPct val="100000"/>
              </a:lnSpc>
              <a:spcBef>
                <a:spcPts val="400"/>
              </a:spcBef>
            </a:pPr>
            <a:r>
              <a:rPr lang="en-US" sz="1800" dirty="0">
                <a:solidFill>
                  <a:schemeClr val="bg1">
                    <a:lumMod val="85000"/>
                  </a:schemeClr>
                </a:solidFill>
              </a:rPr>
              <a:t>MAC Address telemetry sharing</a:t>
            </a:r>
          </a:p>
          <a:p>
            <a:pPr>
              <a:lnSpc>
                <a:spcPct val="100000"/>
              </a:lnSpc>
              <a:spcBef>
                <a:spcPts val="400"/>
              </a:spcBef>
            </a:pPr>
            <a:r>
              <a:rPr lang="en-US" sz="1800" dirty="0">
                <a:solidFill>
                  <a:schemeClr val="bg1">
                    <a:lumMod val="85000"/>
                  </a:schemeClr>
                </a:solidFill>
              </a:rPr>
              <a:t>Windows XP support</a:t>
            </a:r>
          </a:p>
          <a:p>
            <a:pPr marL="0" indent="0">
              <a:lnSpc>
                <a:spcPct val="100000"/>
              </a:lnSpc>
              <a:spcBef>
                <a:spcPts val="400"/>
              </a:spcBef>
              <a:buNone/>
            </a:pPr>
            <a:br>
              <a:rPr lang="en-US" sz="1800" dirty="0">
                <a:solidFill>
                  <a:schemeClr val="bg1">
                    <a:lumMod val="85000"/>
                  </a:schemeClr>
                </a:solidFill>
              </a:rPr>
            </a:br>
            <a:endParaRPr lang="en-US" sz="1800" dirty="0">
              <a:solidFill>
                <a:schemeClr val="bg1">
                  <a:lumMod val="85000"/>
                </a:schemeClr>
              </a:solidFill>
            </a:endParaRPr>
          </a:p>
        </p:txBody>
      </p:sp>
      <p:pic>
        <p:nvPicPr>
          <p:cNvPr id="7" name="Picture 6">
            <a:extLst>
              <a:ext uri="{FF2B5EF4-FFF2-40B4-BE49-F238E27FC236}">
                <a16:creationId xmlns:a16="http://schemas.microsoft.com/office/drawing/2014/main" id="{A5A2FB04-A817-B144-8CE1-9067548C2F4A}"/>
              </a:ext>
            </a:extLst>
          </p:cNvPr>
          <p:cNvPicPr>
            <a:picLocks noChangeAspect="1"/>
          </p:cNvPicPr>
          <p:nvPr/>
        </p:nvPicPr>
        <p:blipFill>
          <a:blip r:embed="rId3"/>
          <a:stretch>
            <a:fillRect/>
          </a:stretch>
        </p:blipFill>
        <p:spPr>
          <a:xfrm>
            <a:off x="4781550" y="1912164"/>
            <a:ext cx="5321300" cy="3695700"/>
          </a:xfrm>
          <a:prstGeom prst="roundRect">
            <a:avLst>
              <a:gd name="adj" fmla="val 481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2371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538C1A-9A99-6344-9733-1DD073767DA5}"/>
              </a:ext>
            </a:extLst>
          </p:cNvPr>
          <p:cNvSpPr>
            <a:spLocks noGrp="1"/>
          </p:cNvSpPr>
          <p:nvPr>
            <p:ph type="title"/>
          </p:nvPr>
        </p:nvSpPr>
        <p:spPr/>
        <p:txBody>
          <a:bodyPr>
            <a:normAutofit/>
          </a:bodyPr>
          <a:lstStyle/>
          <a:p>
            <a:r>
              <a:rPr lang="en-US" dirty="0"/>
              <a:t>APX – Wave 2 Access Points – Coming in v17.5 MR1</a:t>
            </a:r>
          </a:p>
        </p:txBody>
      </p:sp>
      <p:sp>
        <p:nvSpPr>
          <p:cNvPr id="3" name="Slide Number Placeholder 2">
            <a:extLst>
              <a:ext uri="{FF2B5EF4-FFF2-40B4-BE49-F238E27FC236}">
                <a16:creationId xmlns:a16="http://schemas.microsoft.com/office/drawing/2014/main" id="{50664604-688A-F846-8420-68A8444CC9AF}"/>
              </a:ext>
            </a:extLst>
          </p:cNvPr>
          <p:cNvSpPr>
            <a:spLocks noGrp="1"/>
          </p:cNvSpPr>
          <p:nvPr>
            <p:ph type="sldNum" sz="quarter" idx="11"/>
          </p:nvPr>
        </p:nvSpPr>
        <p:spPr/>
        <p:txBody>
          <a:bodyPr/>
          <a:lstStyle/>
          <a:p>
            <a:fld id="{602BDA9C-0978-EE47-B544-15FE77EDF278}" type="slidenum">
              <a:rPr lang="en-US" smtClean="0"/>
              <a:t>19</a:t>
            </a:fld>
            <a:endParaRPr lang="en-US"/>
          </a:p>
        </p:txBody>
      </p:sp>
      <p:sp>
        <p:nvSpPr>
          <p:cNvPr id="8" name="Content Placeholder 7">
            <a:extLst>
              <a:ext uri="{FF2B5EF4-FFF2-40B4-BE49-F238E27FC236}">
                <a16:creationId xmlns:a16="http://schemas.microsoft.com/office/drawing/2014/main" id="{C15A743B-D368-124C-92EB-37303EE51ACE}"/>
              </a:ext>
            </a:extLst>
          </p:cNvPr>
          <p:cNvSpPr>
            <a:spLocks noGrp="1"/>
          </p:cNvSpPr>
          <p:nvPr>
            <p:ph idx="12"/>
          </p:nvPr>
        </p:nvSpPr>
        <p:spPr>
          <a:xfrm>
            <a:off x="6190735" y="3090672"/>
            <a:ext cx="5486400" cy="3209338"/>
          </a:xfrm>
        </p:spPr>
        <p:txBody>
          <a:bodyPr>
            <a:normAutofit/>
          </a:bodyPr>
          <a:lstStyle/>
          <a:p>
            <a:r>
              <a:rPr lang="en-US" sz="1800" b="1" dirty="0"/>
              <a:t>APX 740: </a:t>
            </a:r>
            <a:r>
              <a:rPr lang="en-US" sz="1800" dirty="0"/>
              <a:t>Flagship high-density, high-capacity for the mid-market enterprise</a:t>
            </a:r>
          </a:p>
          <a:p>
            <a:r>
              <a:rPr lang="en-US" sz="1800" b="1" dirty="0"/>
              <a:t>APX 530: </a:t>
            </a:r>
            <a:r>
              <a:rPr lang="en-US" sz="1800" dirty="0"/>
              <a:t>High performance for typical office environments</a:t>
            </a:r>
          </a:p>
          <a:p>
            <a:r>
              <a:rPr lang="en-US" sz="1800" b="1" dirty="0"/>
              <a:t>APX 320: </a:t>
            </a:r>
            <a:r>
              <a:rPr lang="en-US" sz="1800" dirty="0"/>
              <a:t>Dual 5 GHz based access point, perfect for tablets/phones, high-density environment in education, small retail scenarios</a:t>
            </a:r>
          </a:p>
        </p:txBody>
      </p:sp>
      <p:pic>
        <p:nvPicPr>
          <p:cNvPr id="6" name="Picture 5">
            <a:extLst>
              <a:ext uri="{FF2B5EF4-FFF2-40B4-BE49-F238E27FC236}">
                <a16:creationId xmlns:a16="http://schemas.microsoft.com/office/drawing/2014/main" id="{F9B0C38A-2EA0-D344-A61D-EE7587D223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592" y="1141908"/>
            <a:ext cx="5616848" cy="4511453"/>
          </a:xfrm>
          <a:prstGeom prst="rect">
            <a:avLst/>
          </a:prstGeom>
        </p:spPr>
      </p:pic>
      <p:sp>
        <p:nvSpPr>
          <p:cNvPr id="5" name="Rectangle 4">
            <a:extLst>
              <a:ext uri="{FF2B5EF4-FFF2-40B4-BE49-F238E27FC236}">
                <a16:creationId xmlns:a16="http://schemas.microsoft.com/office/drawing/2014/main" id="{55351827-4CB5-AA49-8918-78A086B14A3E}"/>
              </a:ext>
            </a:extLst>
          </p:cNvPr>
          <p:cNvSpPr/>
          <p:nvPr/>
        </p:nvSpPr>
        <p:spPr>
          <a:xfrm>
            <a:off x="1704875" y="6206319"/>
            <a:ext cx="8799443" cy="543485"/>
          </a:xfrm>
          <a:prstGeom prst="rect">
            <a:avLst/>
          </a:prstGeom>
          <a:no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solidFill>
                  <a:schemeClr val="accent3"/>
                </a:solidFill>
              </a:rPr>
              <a:t>APX will not be certified in all regions initially.</a:t>
            </a:r>
          </a:p>
          <a:p>
            <a:pPr algn="ctr"/>
            <a:r>
              <a:rPr lang="en-US" sz="1400" dirty="0">
                <a:solidFill>
                  <a:schemeClr val="accent3"/>
                </a:solidFill>
              </a:rPr>
              <a:t>No launch planned in China, Taiwan, Malaysia. Japan will be late 2018, as will Brazil.</a:t>
            </a:r>
          </a:p>
        </p:txBody>
      </p:sp>
      <p:sp>
        <p:nvSpPr>
          <p:cNvPr id="7" name="TextBox 6">
            <a:extLst>
              <a:ext uri="{FF2B5EF4-FFF2-40B4-BE49-F238E27FC236}">
                <a16:creationId xmlns:a16="http://schemas.microsoft.com/office/drawing/2014/main" id="{5E76BF47-68B8-3D4E-82F1-06415AD12037}"/>
              </a:ext>
            </a:extLst>
          </p:cNvPr>
          <p:cNvSpPr txBox="1"/>
          <p:nvPr/>
        </p:nvSpPr>
        <p:spPr>
          <a:xfrm>
            <a:off x="5302631" y="1198605"/>
            <a:ext cx="5522409" cy="1697068"/>
          </a:xfrm>
          <a:prstGeom prst="rect">
            <a:avLst/>
          </a:prstGeom>
          <a:noFill/>
        </p:spPr>
        <p:txBody>
          <a:bodyPr wrap="none" rtlCol="0">
            <a:spAutoFit/>
          </a:bodyPr>
          <a:lstStyle/>
          <a:p>
            <a:pPr>
              <a:lnSpc>
                <a:spcPct val="150000"/>
              </a:lnSpc>
            </a:pPr>
            <a:r>
              <a:rPr lang="en-CA" sz="2400" b="1" dirty="0">
                <a:solidFill>
                  <a:schemeClr val="bg2"/>
                </a:solidFill>
              </a:rPr>
              <a:t>Faster Connectivity – up to 2.3Gbps</a:t>
            </a:r>
          </a:p>
          <a:p>
            <a:pPr>
              <a:lnSpc>
                <a:spcPct val="150000"/>
              </a:lnSpc>
            </a:pPr>
            <a:r>
              <a:rPr lang="en-CA" sz="2400" b="1" dirty="0">
                <a:solidFill>
                  <a:schemeClr val="bg2"/>
                </a:solidFill>
              </a:rPr>
              <a:t>     High density – high capacity</a:t>
            </a:r>
          </a:p>
          <a:p>
            <a:pPr>
              <a:lnSpc>
                <a:spcPct val="150000"/>
              </a:lnSpc>
            </a:pPr>
            <a:r>
              <a:rPr lang="en-CA" sz="2400" b="1" dirty="0">
                <a:solidFill>
                  <a:schemeClr val="bg2"/>
                </a:solidFill>
              </a:rPr>
              <a:t>          Optimized performance – per device</a:t>
            </a:r>
          </a:p>
        </p:txBody>
      </p:sp>
      <p:sp>
        <p:nvSpPr>
          <p:cNvPr id="9" name="Content Placeholder 4">
            <a:extLst>
              <a:ext uri="{FF2B5EF4-FFF2-40B4-BE49-F238E27FC236}">
                <a16:creationId xmlns:a16="http://schemas.microsoft.com/office/drawing/2014/main" id="{B0B860F0-3875-7045-A8B2-2F18281B4C93}"/>
              </a:ext>
            </a:extLst>
          </p:cNvPr>
          <p:cNvSpPr txBox="1">
            <a:spLocks/>
          </p:cNvSpPr>
          <p:nvPr/>
        </p:nvSpPr>
        <p:spPr>
          <a:xfrm>
            <a:off x="420688" y="997764"/>
            <a:ext cx="11301412" cy="419100"/>
          </a:xfrm>
          <a:prstGeom prst="rect">
            <a:avLst/>
          </a:prstGeom>
        </p:spPr>
        <p:txBody>
          <a:bodyPr/>
          <a:lstStyle>
            <a:defPPr>
              <a:defRPr lang="en-US"/>
            </a:defPPr>
            <a:lvl1pPr marL="228600" marR="0" indent="-228600" fontAlgn="auto">
              <a:lnSpc>
                <a:spcPct val="90000"/>
              </a:lnSpc>
              <a:spcBef>
                <a:spcPts val="1000"/>
              </a:spcBef>
              <a:spcAft>
                <a:spcPts val="0"/>
              </a:spcAft>
              <a:buClr>
                <a:schemeClr val="accent1"/>
              </a:buClr>
              <a:buSzPct val="110000"/>
              <a:buFont typeface="Arial"/>
              <a:buChar char="•"/>
              <a:tabLst/>
              <a:defRPr sz="2400" i="1" baseline="0">
                <a:solidFill>
                  <a:schemeClr val="accent3">
                    <a:lumMod val="60000"/>
                    <a:lumOff val="40000"/>
                  </a:schemeClr>
                </a:solidFill>
              </a:defRPr>
            </a:lvl1pPr>
            <a:lvl2pPr marL="685800" marR="0" indent="-228600" fontAlgn="auto">
              <a:lnSpc>
                <a:spcPct val="90000"/>
              </a:lnSpc>
              <a:spcBef>
                <a:spcPts val="500"/>
              </a:spcBef>
              <a:spcAft>
                <a:spcPts val="0"/>
              </a:spcAft>
              <a:buClr>
                <a:schemeClr val="accent1"/>
              </a:buClr>
              <a:buSzPct val="75000"/>
              <a:buFont typeface="Courier New" charset="0"/>
              <a:buChar char="o"/>
              <a:tabLst/>
              <a:defRPr sz="2400"/>
            </a:lvl2pPr>
            <a:lvl3pPr marL="1143000" marR="0" indent="-228600" fontAlgn="auto">
              <a:lnSpc>
                <a:spcPct val="90000"/>
              </a:lnSpc>
              <a:spcBef>
                <a:spcPts val="500"/>
              </a:spcBef>
              <a:spcAft>
                <a:spcPts val="0"/>
              </a:spcAft>
              <a:buClr>
                <a:schemeClr val="accent1"/>
              </a:buClr>
              <a:buSzTx/>
              <a:buFont typeface="LucidaGrande" charset="0"/>
              <a:buChar char="-"/>
              <a:tabLst/>
              <a:defRPr sz="2000"/>
            </a:lvl3pPr>
            <a:lvl4pPr marL="1600200" marR="0" indent="-228600" fontAlgn="auto">
              <a:lnSpc>
                <a:spcPct val="90000"/>
              </a:lnSpc>
              <a:spcBef>
                <a:spcPts val="500"/>
              </a:spcBef>
              <a:spcAft>
                <a:spcPts val="0"/>
              </a:spcAft>
              <a:buClr>
                <a:schemeClr val="accent1"/>
              </a:buClr>
              <a:buSzTx/>
              <a:buFont typeface="Wingdings" charset="2"/>
              <a:buChar char="§"/>
              <a:tabLst/>
            </a:lvl4pPr>
            <a:lvl5pPr marL="2057400" indent="-228600">
              <a:lnSpc>
                <a:spcPct val="90000"/>
              </a:lnSpc>
              <a:spcBef>
                <a:spcPts val="500"/>
              </a:spcBef>
              <a:buClr>
                <a:schemeClr val="accent1"/>
              </a:buClr>
              <a:buFont typeface="Arial"/>
              <a:buChar char="•"/>
              <a:defRPr>
                <a:solidFill>
                  <a:schemeClr val="tx1">
                    <a:lumMod val="50000"/>
                    <a:lumOff val="50000"/>
                  </a:schemeClr>
                </a:solidFill>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indent="0">
              <a:buNone/>
            </a:pPr>
            <a:r>
              <a:rPr lang="en-US" dirty="0"/>
              <a:t>Faster, Better </a:t>
            </a:r>
            <a:r>
              <a:rPr lang="en-US" dirty="0" err="1"/>
              <a:t>WiFi</a:t>
            </a:r>
            <a:endParaRPr lang="en-US" dirty="0"/>
          </a:p>
        </p:txBody>
      </p:sp>
    </p:spTree>
    <p:extLst>
      <p:ext uri="{BB962C8B-B14F-4D97-AF65-F5344CB8AC3E}">
        <p14:creationId xmlns:p14="http://schemas.microsoft.com/office/powerpoint/2010/main" val="2258216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D8048A4B-B52F-7B4F-920B-4A4726A58B70}"/>
              </a:ext>
            </a:extLst>
          </p:cNvPr>
          <p:cNvPicPr>
            <a:picLocks noChangeAspect="1"/>
          </p:cNvPicPr>
          <p:nvPr/>
        </p:nvPicPr>
        <p:blipFill rotWithShape="1">
          <a:blip r:embed="rId3">
            <a:alphaModFix amt="6000"/>
          </a:blip>
          <a:srcRect b="9432"/>
          <a:stretch/>
        </p:blipFill>
        <p:spPr>
          <a:xfrm>
            <a:off x="0" y="0"/>
            <a:ext cx="12230982" cy="6858000"/>
          </a:xfrm>
          <a:prstGeom prst="rect">
            <a:avLst/>
          </a:prstGeom>
          <a:noFill/>
          <a:ln>
            <a:noFill/>
          </a:ln>
        </p:spPr>
      </p:pic>
      <p:sp>
        <p:nvSpPr>
          <p:cNvPr id="8" name="Rectangle 7">
            <a:extLst>
              <a:ext uri="{FF2B5EF4-FFF2-40B4-BE49-F238E27FC236}">
                <a16:creationId xmlns:a16="http://schemas.microsoft.com/office/drawing/2014/main" id="{D287AFDE-793F-3C4C-8558-AACADC96160F}"/>
              </a:ext>
            </a:extLst>
          </p:cNvPr>
          <p:cNvSpPr/>
          <p:nvPr/>
        </p:nvSpPr>
        <p:spPr>
          <a:xfrm>
            <a:off x="263311" y="2197887"/>
            <a:ext cx="3655283" cy="5067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Synchronized Security</a:t>
            </a:r>
            <a:endParaRPr lang="en-US" sz="2000" b="1" dirty="0">
              <a:solidFill>
                <a:srgbClr val="FFFFFF"/>
              </a:solidFill>
            </a:endParaRPr>
          </a:p>
        </p:txBody>
      </p:sp>
      <p:sp>
        <p:nvSpPr>
          <p:cNvPr id="24" name="Oval 23">
            <a:extLst>
              <a:ext uri="{FF2B5EF4-FFF2-40B4-BE49-F238E27FC236}">
                <a16:creationId xmlns:a16="http://schemas.microsoft.com/office/drawing/2014/main" id="{36D4B879-429B-A244-834F-A8B04953118F}"/>
              </a:ext>
            </a:extLst>
          </p:cNvPr>
          <p:cNvSpPr/>
          <p:nvPr/>
        </p:nvSpPr>
        <p:spPr>
          <a:xfrm>
            <a:off x="342359" y="2298786"/>
            <a:ext cx="314885" cy="3148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048C300-F95B-B34D-968C-2EFCC7F1B57A}"/>
              </a:ext>
            </a:extLst>
          </p:cNvPr>
          <p:cNvSpPr>
            <a:spLocks noGrp="1"/>
          </p:cNvSpPr>
          <p:nvPr>
            <p:ph type="title"/>
          </p:nvPr>
        </p:nvSpPr>
        <p:spPr/>
        <p:txBody>
          <a:bodyPr/>
          <a:lstStyle/>
          <a:p>
            <a:pPr algn="ctr"/>
            <a:r>
              <a:rPr lang="en-CA" dirty="0"/>
              <a:t>Key New Features in v17.5</a:t>
            </a:r>
          </a:p>
        </p:txBody>
      </p:sp>
      <p:sp>
        <p:nvSpPr>
          <p:cNvPr id="4" name="Rectangle 3">
            <a:extLst>
              <a:ext uri="{FF2B5EF4-FFF2-40B4-BE49-F238E27FC236}">
                <a16:creationId xmlns:a16="http://schemas.microsoft.com/office/drawing/2014/main" id="{569B188B-7130-594B-BD3D-FA635CC17A22}"/>
              </a:ext>
            </a:extLst>
          </p:cNvPr>
          <p:cNvSpPr/>
          <p:nvPr/>
        </p:nvSpPr>
        <p:spPr>
          <a:xfrm>
            <a:off x="4212239" y="1512930"/>
            <a:ext cx="3667208" cy="50678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Central Management</a:t>
            </a:r>
            <a:endParaRPr lang="en-US" sz="2000" b="1" dirty="0">
              <a:solidFill>
                <a:srgbClr val="FFFFFF"/>
              </a:solidFill>
            </a:endParaRPr>
          </a:p>
        </p:txBody>
      </p:sp>
      <p:sp>
        <p:nvSpPr>
          <p:cNvPr id="7" name="Rectangle 6">
            <a:extLst>
              <a:ext uri="{FF2B5EF4-FFF2-40B4-BE49-F238E27FC236}">
                <a16:creationId xmlns:a16="http://schemas.microsoft.com/office/drawing/2014/main" id="{B733ED2D-0CFB-0441-9CA7-04F6FE8D4EF6}"/>
              </a:ext>
            </a:extLst>
          </p:cNvPr>
          <p:cNvSpPr/>
          <p:nvPr/>
        </p:nvSpPr>
        <p:spPr>
          <a:xfrm>
            <a:off x="8345107" y="2254956"/>
            <a:ext cx="3651776" cy="50678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rPr>
              <a:t>Wireless</a:t>
            </a:r>
          </a:p>
        </p:txBody>
      </p:sp>
      <p:grpSp>
        <p:nvGrpSpPr>
          <p:cNvPr id="14" name="Group 13">
            <a:extLst>
              <a:ext uri="{FF2B5EF4-FFF2-40B4-BE49-F238E27FC236}">
                <a16:creationId xmlns:a16="http://schemas.microsoft.com/office/drawing/2014/main" id="{EC17DB73-383B-E147-90B5-2F229AF060AC}"/>
              </a:ext>
            </a:extLst>
          </p:cNvPr>
          <p:cNvGrpSpPr/>
          <p:nvPr/>
        </p:nvGrpSpPr>
        <p:grpSpPr>
          <a:xfrm>
            <a:off x="4375201" y="1603359"/>
            <a:ext cx="350707" cy="350707"/>
            <a:chOff x="5724643" y="2246994"/>
            <a:chExt cx="601883" cy="601883"/>
          </a:xfrm>
        </p:grpSpPr>
        <p:sp>
          <p:nvSpPr>
            <p:cNvPr id="15" name="Oval 14">
              <a:extLst>
                <a:ext uri="{FF2B5EF4-FFF2-40B4-BE49-F238E27FC236}">
                  <a16:creationId xmlns:a16="http://schemas.microsoft.com/office/drawing/2014/main" id="{3BDAB4B7-AEAB-E74A-944A-F30869ECF517}"/>
                </a:ext>
              </a:extLst>
            </p:cNvPr>
            <p:cNvSpPr/>
            <p:nvPr/>
          </p:nvSpPr>
          <p:spPr>
            <a:xfrm>
              <a:off x="5724643" y="2246994"/>
              <a:ext cx="601883" cy="601883"/>
            </a:xfrm>
            <a:prstGeom prst="ellipse">
              <a:avLst/>
            </a:prstGeom>
            <a:solidFill>
              <a:srgbClr val="0E4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6" name="Picture 15">
              <a:extLst>
                <a:ext uri="{FF2B5EF4-FFF2-40B4-BE49-F238E27FC236}">
                  <a16:creationId xmlns:a16="http://schemas.microsoft.com/office/drawing/2014/main" id="{C071D51B-A94F-C945-81D0-0D84ECE54A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4560" y="2284158"/>
              <a:ext cx="521208" cy="521208"/>
            </a:xfrm>
            <a:prstGeom prst="rect">
              <a:avLst/>
            </a:prstGeom>
            <a:ln>
              <a:noFill/>
            </a:ln>
          </p:spPr>
        </p:pic>
      </p:grpSp>
      <p:sp>
        <p:nvSpPr>
          <p:cNvPr id="19" name="Rectangle 18">
            <a:extLst>
              <a:ext uri="{FF2B5EF4-FFF2-40B4-BE49-F238E27FC236}">
                <a16:creationId xmlns:a16="http://schemas.microsoft.com/office/drawing/2014/main" id="{2380C455-452F-C244-A0BA-B64E03BE4F63}"/>
              </a:ext>
            </a:extLst>
          </p:cNvPr>
          <p:cNvSpPr/>
          <p:nvPr/>
        </p:nvSpPr>
        <p:spPr>
          <a:xfrm>
            <a:off x="4212239" y="4171290"/>
            <a:ext cx="3667208" cy="5067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FF"/>
                </a:solidFill>
              </a:rPr>
              <a:t>Top Requested Features</a:t>
            </a:r>
          </a:p>
        </p:txBody>
      </p:sp>
      <p:pic>
        <p:nvPicPr>
          <p:cNvPr id="21" name="Picture 20">
            <a:extLst>
              <a:ext uri="{FF2B5EF4-FFF2-40B4-BE49-F238E27FC236}">
                <a16:creationId xmlns:a16="http://schemas.microsoft.com/office/drawing/2014/main" id="{F02D61F8-E278-1B48-932B-C69BDB8F31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0238" y="2245785"/>
            <a:ext cx="459126" cy="432073"/>
          </a:xfrm>
          <a:prstGeom prst="rect">
            <a:avLst/>
          </a:prstGeom>
        </p:spPr>
      </p:pic>
      <p:sp>
        <p:nvSpPr>
          <p:cNvPr id="23" name="Oval 22">
            <a:extLst>
              <a:ext uri="{FF2B5EF4-FFF2-40B4-BE49-F238E27FC236}">
                <a16:creationId xmlns:a16="http://schemas.microsoft.com/office/drawing/2014/main" id="{3162D047-C762-884B-8053-4D68D2E7DDA5}"/>
              </a:ext>
            </a:extLst>
          </p:cNvPr>
          <p:cNvSpPr/>
          <p:nvPr/>
        </p:nvSpPr>
        <p:spPr>
          <a:xfrm>
            <a:off x="8591923" y="2355855"/>
            <a:ext cx="289264" cy="30369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Picture 21">
            <a:extLst>
              <a:ext uri="{FF2B5EF4-FFF2-40B4-BE49-F238E27FC236}">
                <a16:creationId xmlns:a16="http://schemas.microsoft.com/office/drawing/2014/main" id="{FE8C64ED-CCC9-CC47-9998-909562913E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6599" y="2323583"/>
            <a:ext cx="372510" cy="372510"/>
          </a:xfrm>
          <a:prstGeom prst="rect">
            <a:avLst/>
          </a:prstGeom>
        </p:spPr>
      </p:pic>
      <p:sp>
        <p:nvSpPr>
          <p:cNvPr id="26" name="TextBox 25">
            <a:extLst>
              <a:ext uri="{FF2B5EF4-FFF2-40B4-BE49-F238E27FC236}">
                <a16:creationId xmlns:a16="http://schemas.microsoft.com/office/drawing/2014/main" id="{EBDC6F28-1796-834A-B380-3EC4D8B5AC51}"/>
              </a:ext>
            </a:extLst>
          </p:cNvPr>
          <p:cNvSpPr txBox="1"/>
          <p:nvPr/>
        </p:nvSpPr>
        <p:spPr>
          <a:xfrm>
            <a:off x="184740" y="2896128"/>
            <a:ext cx="3733854" cy="1261884"/>
          </a:xfrm>
          <a:prstGeom prst="rect">
            <a:avLst/>
          </a:prstGeom>
          <a:noFill/>
        </p:spPr>
        <p:txBody>
          <a:bodyPr wrap="square" rtlCol="0">
            <a:spAutoFit/>
          </a:bodyPr>
          <a:lstStyle/>
          <a:p>
            <a:pPr algn="ctr"/>
            <a:r>
              <a:rPr lang="en-US" sz="2000" b="1" dirty="0">
                <a:solidFill>
                  <a:srgbClr val="005BB5">
                    <a:lumMod val="20000"/>
                    <a:lumOff val="80000"/>
                  </a:srgbClr>
                </a:solidFill>
              </a:rPr>
              <a:t>Lateral Movement Protection </a:t>
            </a:r>
            <a:br>
              <a:rPr lang="en-US" sz="2800" dirty="0">
                <a:solidFill>
                  <a:srgbClr val="005BB5">
                    <a:lumMod val="20000"/>
                    <a:lumOff val="80000"/>
                  </a:srgbClr>
                </a:solidFill>
              </a:rPr>
            </a:br>
            <a:r>
              <a:rPr lang="en-US" sz="1400" dirty="0">
                <a:solidFill>
                  <a:srgbClr val="FFFFFF"/>
                </a:solidFill>
              </a:rPr>
              <a:t>Automatic isolation at every point in your network </a:t>
            </a:r>
            <a:br>
              <a:rPr lang="en-US" sz="1400" dirty="0">
                <a:solidFill>
                  <a:srgbClr val="FFFFFF"/>
                </a:solidFill>
              </a:rPr>
            </a:br>
            <a:endParaRPr lang="en-US" sz="2800" dirty="0">
              <a:solidFill>
                <a:srgbClr val="FFFFFF"/>
              </a:solidFill>
            </a:endParaRPr>
          </a:p>
        </p:txBody>
      </p:sp>
      <p:sp>
        <p:nvSpPr>
          <p:cNvPr id="27" name="TextBox 26">
            <a:extLst>
              <a:ext uri="{FF2B5EF4-FFF2-40B4-BE49-F238E27FC236}">
                <a16:creationId xmlns:a16="http://schemas.microsoft.com/office/drawing/2014/main" id="{32B97887-C816-DC43-8E28-82DB93C5F409}"/>
              </a:ext>
            </a:extLst>
          </p:cNvPr>
          <p:cNvSpPr txBox="1"/>
          <p:nvPr/>
        </p:nvSpPr>
        <p:spPr>
          <a:xfrm>
            <a:off x="4212239" y="2211169"/>
            <a:ext cx="3733854" cy="1077218"/>
          </a:xfrm>
          <a:prstGeom prst="rect">
            <a:avLst/>
          </a:prstGeom>
          <a:noFill/>
        </p:spPr>
        <p:txBody>
          <a:bodyPr wrap="square" rtlCol="0">
            <a:spAutoFit/>
          </a:bodyPr>
          <a:lstStyle/>
          <a:p>
            <a:pPr algn="ctr"/>
            <a:r>
              <a:rPr lang="en-US" sz="2000" b="1" dirty="0">
                <a:solidFill>
                  <a:srgbClr val="005BB5">
                    <a:lumMod val="20000"/>
                    <a:lumOff val="80000"/>
                  </a:srgbClr>
                </a:solidFill>
              </a:rPr>
              <a:t>Sophos Central Management</a:t>
            </a:r>
            <a:br>
              <a:rPr lang="en-US" sz="2800" dirty="0">
                <a:solidFill>
                  <a:srgbClr val="005BB5">
                    <a:lumMod val="20000"/>
                    <a:lumOff val="80000"/>
                  </a:srgbClr>
                </a:solidFill>
              </a:rPr>
            </a:br>
            <a:r>
              <a:rPr lang="en-US" sz="1600" b="1" dirty="0">
                <a:solidFill>
                  <a:srgbClr val="FFFFFF"/>
                </a:solidFill>
              </a:rPr>
              <a:t>XG Firewall joins Sophos Central:</a:t>
            </a:r>
            <a:br>
              <a:rPr lang="en-US" sz="1600" dirty="0">
                <a:solidFill>
                  <a:srgbClr val="FFFFFF"/>
                </a:solidFill>
              </a:rPr>
            </a:br>
            <a:r>
              <a:rPr lang="en-US" sz="1400" dirty="0">
                <a:solidFill>
                  <a:srgbClr val="FFFFFF"/>
                </a:solidFill>
              </a:rPr>
              <a:t>Manage all your IT security from a</a:t>
            </a:r>
            <a:br>
              <a:rPr lang="en-US" sz="1400" dirty="0">
                <a:solidFill>
                  <a:srgbClr val="FFFFFF"/>
                </a:solidFill>
              </a:rPr>
            </a:br>
            <a:r>
              <a:rPr lang="en-US" sz="1400" dirty="0">
                <a:solidFill>
                  <a:srgbClr val="FFFFFF"/>
                </a:solidFill>
              </a:rPr>
              <a:t>single pane of glass</a:t>
            </a:r>
            <a:endParaRPr lang="en-US" sz="2800" dirty="0">
              <a:solidFill>
                <a:srgbClr val="FFFFFF"/>
              </a:solidFill>
            </a:endParaRPr>
          </a:p>
        </p:txBody>
      </p:sp>
      <p:sp>
        <p:nvSpPr>
          <p:cNvPr id="28" name="TextBox 27">
            <a:extLst>
              <a:ext uri="{FF2B5EF4-FFF2-40B4-BE49-F238E27FC236}">
                <a16:creationId xmlns:a16="http://schemas.microsoft.com/office/drawing/2014/main" id="{23B73E9D-6F37-F244-82A7-87BA6205BD62}"/>
              </a:ext>
            </a:extLst>
          </p:cNvPr>
          <p:cNvSpPr txBox="1"/>
          <p:nvPr/>
        </p:nvSpPr>
        <p:spPr>
          <a:xfrm>
            <a:off x="8341911" y="2953196"/>
            <a:ext cx="3733854" cy="1077218"/>
          </a:xfrm>
          <a:prstGeom prst="rect">
            <a:avLst/>
          </a:prstGeom>
          <a:noFill/>
        </p:spPr>
        <p:txBody>
          <a:bodyPr wrap="square" rtlCol="0">
            <a:spAutoFit/>
          </a:bodyPr>
          <a:lstStyle/>
          <a:p>
            <a:pPr algn="ctr"/>
            <a:r>
              <a:rPr lang="en-US" sz="2000" b="1" dirty="0">
                <a:solidFill>
                  <a:srgbClr val="005BB5">
                    <a:lumMod val="20000"/>
                    <a:lumOff val="80000"/>
                  </a:srgbClr>
                </a:solidFill>
              </a:rPr>
              <a:t>APX Wireless Access Points</a:t>
            </a:r>
            <a:br>
              <a:rPr lang="en-US" sz="2800" dirty="0">
                <a:solidFill>
                  <a:srgbClr val="005BB5">
                    <a:lumMod val="20000"/>
                    <a:lumOff val="80000"/>
                  </a:srgbClr>
                </a:solidFill>
              </a:rPr>
            </a:br>
            <a:r>
              <a:rPr lang="en-US" sz="1600" b="1" dirty="0">
                <a:solidFill>
                  <a:srgbClr val="FFFFFF"/>
                </a:solidFill>
              </a:rPr>
              <a:t>WAVE 2 Performance</a:t>
            </a:r>
            <a:r>
              <a:rPr lang="en-US" sz="1600" dirty="0">
                <a:solidFill>
                  <a:srgbClr val="FFFFFF"/>
                </a:solidFill>
              </a:rPr>
              <a:t>:</a:t>
            </a:r>
            <a:br>
              <a:rPr lang="en-US" sz="1600" dirty="0">
                <a:solidFill>
                  <a:srgbClr val="FFFFFF"/>
                </a:solidFill>
              </a:rPr>
            </a:br>
            <a:r>
              <a:rPr lang="en-US" sz="1400" dirty="0">
                <a:solidFill>
                  <a:srgbClr val="FFFFFF"/>
                </a:solidFill>
              </a:rPr>
              <a:t>Faster connectivity, higher capacity and</a:t>
            </a:r>
            <a:br>
              <a:rPr lang="en-US" sz="1400" dirty="0">
                <a:solidFill>
                  <a:srgbClr val="FFFFFF"/>
                </a:solidFill>
              </a:rPr>
            </a:br>
            <a:r>
              <a:rPr lang="en-US" sz="1400" dirty="0">
                <a:solidFill>
                  <a:srgbClr val="FFFFFF"/>
                </a:solidFill>
              </a:rPr>
              <a:t>optimal performance</a:t>
            </a:r>
            <a:endParaRPr lang="en-US" sz="2800" dirty="0">
              <a:solidFill>
                <a:srgbClr val="FFFFFF"/>
              </a:solidFill>
            </a:endParaRPr>
          </a:p>
        </p:txBody>
      </p:sp>
      <p:sp>
        <p:nvSpPr>
          <p:cNvPr id="32" name="TextBox 31">
            <a:extLst>
              <a:ext uri="{FF2B5EF4-FFF2-40B4-BE49-F238E27FC236}">
                <a16:creationId xmlns:a16="http://schemas.microsoft.com/office/drawing/2014/main" id="{660DDF08-6B99-7C43-9383-49FE349B0C21}"/>
              </a:ext>
            </a:extLst>
          </p:cNvPr>
          <p:cNvSpPr txBox="1"/>
          <p:nvPr/>
        </p:nvSpPr>
        <p:spPr>
          <a:xfrm>
            <a:off x="3512575" y="4826653"/>
            <a:ext cx="5014024" cy="646331"/>
          </a:xfrm>
          <a:prstGeom prst="rect">
            <a:avLst/>
          </a:prstGeom>
          <a:noFill/>
        </p:spPr>
        <p:txBody>
          <a:bodyPr wrap="square" rtlCol="0">
            <a:spAutoFit/>
          </a:bodyPr>
          <a:lstStyle/>
          <a:p>
            <a:pPr algn="ctr"/>
            <a:r>
              <a:rPr lang="en-US" sz="2000" b="1" dirty="0">
                <a:solidFill>
                  <a:srgbClr val="005BB5">
                    <a:lumMod val="20000"/>
                    <a:lumOff val="80000"/>
                  </a:srgbClr>
                </a:solidFill>
              </a:rPr>
              <a:t>Education – Protection - Networking </a:t>
            </a:r>
            <a:endParaRPr lang="en-US" sz="2800" b="1" dirty="0">
              <a:solidFill>
                <a:srgbClr val="005BB5">
                  <a:lumMod val="20000"/>
                  <a:lumOff val="80000"/>
                </a:srgbClr>
              </a:solidFill>
            </a:endParaRPr>
          </a:p>
          <a:p>
            <a:pPr algn="ctr"/>
            <a:endParaRPr lang="en-US" sz="1600" dirty="0">
              <a:solidFill>
                <a:srgbClr val="FFFFFF"/>
              </a:solidFill>
            </a:endParaRPr>
          </a:p>
        </p:txBody>
      </p:sp>
      <p:sp>
        <p:nvSpPr>
          <p:cNvPr id="35" name="TextBox 34">
            <a:extLst>
              <a:ext uri="{FF2B5EF4-FFF2-40B4-BE49-F238E27FC236}">
                <a16:creationId xmlns:a16="http://schemas.microsoft.com/office/drawing/2014/main" id="{583B4185-1EF1-064C-B87D-83A0DE02DB88}"/>
              </a:ext>
            </a:extLst>
          </p:cNvPr>
          <p:cNvSpPr txBox="1"/>
          <p:nvPr/>
        </p:nvSpPr>
        <p:spPr>
          <a:xfrm>
            <a:off x="6393940" y="5292562"/>
            <a:ext cx="3546043" cy="2154436"/>
          </a:xfrm>
          <a:prstGeom prst="rect">
            <a:avLst/>
          </a:prstGeom>
          <a:noFill/>
        </p:spPr>
        <p:txBody>
          <a:bodyPr wrap="square" rtlCol="0">
            <a:spAutoFit/>
          </a:bodyPr>
          <a:lstStyle/>
          <a:p>
            <a:pPr marL="92075" indent="-80963">
              <a:buFont typeface="Arial" panose="020B0604020202020204" pitchFamily="34" charset="0"/>
              <a:buChar char="•"/>
            </a:pPr>
            <a:r>
              <a:rPr lang="en-US" sz="1400" dirty="0">
                <a:solidFill>
                  <a:srgbClr val="FFFFFF"/>
                </a:solidFill>
              </a:rPr>
              <a:t>Firewall rule auto grouping</a:t>
            </a:r>
          </a:p>
          <a:p>
            <a:pPr marL="92075" indent="-80963">
              <a:buFont typeface="Arial" panose="020B0604020202020204" pitchFamily="34" charset="0"/>
              <a:buChar char="•"/>
            </a:pPr>
            <a:r>
              <a:rPr lang="en-US" sz="1400" dirty="0">
                <a:solidFill>
                  <a:srgbClr val="FFFFFF"/>
                </a:solidFill>
              </a:rPr>
              <a:t>Log viewer enhancements</a:t>
            </a:r>
          </a:p>
          <a:p>
            <a:pPr marL="92075" indent="-80963">
              <a:buFont typeface="Arial" panose="020B0604020202020204" pitchFamily="34" charset="0"/>
              <a:buChar char="•"/>
            </a:pPr>
            <a:r>
              <a:rPr lang="en-US" sz="1400" dirty="0">
                <a:solidFill>
                  <a:srgbClr val="FFFFFF"/>
                </a:solidFill>
              </a:rPr>
              <a:t>Client Authentication App Enhancements</a:t>
            </a:r>
          </a:p>
          <a:p>
            <a:pPr marL="92075" indent="-80963">
              <a:buFont typeface="Arial" panose="020B0604020202020204" pitchFamily="34" charset="0"/>
              <a:buChar char="•"/>
            </a:pPr>
            <a:r>
              <a:rPr lang="en-US" sz="1400" dirty="0">
                <a:solidFill>
                  <a:srgbClr val="FFFFFF"/>
                </a:solidFill>
              </a:rPr>
              <a:t>TALOS IPS Enhancements</a:t>
            </a:r>
          </a:p>
          <a:p>
            <a:pPr marL="92075" indent="-80963">
              <a:buFont typeface="Arial" panose="020B0604020202020204" pitchFamily="34" charset="0"/>
              <a:buChar char="•"/>
            </a:pPr>
            <a:r>
              <a:rPr lang="en-US" sz="1400" dirty="0">
                <a:solidFill>
                  <a:srgbClr val="FFFFFF"/>
                </a:solidFill>
              </a:rPr>
              <a:t>Airgap deployment support (MR1)</a:t>
            </a:r>
          </a:p>
          <a:p>
            <a:pPr marL="92075" indent="-80963">
              <a:buFont typeface="Arial" panose="020B0604020202020204" pitchFamily="34" charset="0"/>
              <a:buChar char="•"/>
            </a:pPr>
            <a:endParaRPr lang="en-US" sz="2400" dirty="0">
              <a:solidFill>
                <a:srgbClr val="FFFFFF"/>
              </a:solidFill>
            </a:endParaRPr>
          </a:p>
          <a:p>
            <a:pPr marL="92075" indent="-80963">
              <a:buFont typeface="Arial" panose="020B0604020202020204" pitchFamily="34" charset="0"/>
              <a:buChar char="•"/>
            </a:pPr>
            <a:endParaRPr lang="en-US" sz="2400" dirty="0">
              <a:solidFill>
                <a:srgbClr val="FFFFFF"/>
              </a:solidFill>
            </a:endParaRPr>
          </a:p>
          <a:p>
            <a:endParaRPr lang="en-US" sz="1600" dirty="0">
              <a:solidFill>
                <a:srgbClr val="FFFFFF"/>
              </a:solidFill>
            </a:endParaRPr>
          </a:p>
        </p:txBody>
      </p:sp>
      <p:sp>
        <p:nvSpPr>
          <p:cNvPr id="36" name="TextBox 35">
            <a:extLst>
              <a:ext uri="{FF2B5EF4-FFF2-40B4-BE49-F238E27FC236}">
                <a16:creationId xmlns:a16="http://schemas.microsoft.com/office/drawing/2014/main" id="{1094D9DB-8294-4B40-9E69-1F59B9B755F2}"/>
              </a:ext>
            </a:extLst>
          </p:cNvPr>
          <p:cNvSpPr txBox="1"/>
          <p:nvPr/>
        </p:nvSpPr>
        <p:spPr>
          <a:xfrm>
            <a:off x="3471729" y="5289580"/>
            <a:ext cx="2996525" cy="1169551"/>
          </a:xfrm>
          <a:prstGeom prst="rect">
            <a:avLst/>
          </a:prstGeom>
          <a:noFill/>
        </p:spPr>
        <p:txBody>
          <a:bodyPr wrap="square" rtlCol="0">
            <a:spAutoFit/>
          </a:bodyPr>
          <a:lstStyle/>
          <a:p>
            <a:pPr marL="92075" indent="-80963">
              <a:buFont typeface="Arial" panose="020B0604020202020204" pitchFamily="34" charset="0"/>
              <a:buChar char="•"/>
            </a:pPr>
            <a:r>
              <a:rPr lang="en-US" sz="1400" dirty="0">
                <a:solidFill>
                  <a:srgbClr val="FFFFFF"/>
                </a:solidFill>
              </a:rPr>
              <a:t>Chromebook Authentication</a:t>
            </a:r>
          </a:p>
          <a:p>
            <a:pPr marL="92075" indent="-80963">
              <a:buFont typeface="Arial" panose="020B0604020202020204" pitchFamily="34" charset="0"/>
              <a:buChar char="•"/>
            </a:pPr>
            <a:r>
              <a:rPr lang="en-US" sz="1400" dirty="0">
                <a:solidFill>
                  <a:srgbClr val="FFFFFF"/>
                </a:solidFill>
              </a:rPr>
              <a:t>Web Policy-based </a:t>
            </a:r>
            <a:r>
              <a:rPr lang="en-US" sz="1400" dirty="0" err="1">
                <a:solidFill>
                  <a:srgbClr val="FFFFFF"/>
                </a:solidFill>
              </a:rPr>
              <a:t>SafeSearch</a:t>
            </a:r>
            <a:endParaRPr lang="en-US" sz="1400" dirty="0">
              <a:solidFill>
                <a:srgbClr val="FFFFFF"/>
              </a:solidFill>
            </a:endParaRPr>
          </a:p>
          <a:p>
            <a:pPr marL="92075" indent="-80963">
              <a:buFont typeface="Arial" panose="020B0604020202020204" pitchFamily="34" charset="0"/>
              <a:buChar char="•"/>
            </a:pPr>
            <a:r>
              <a:rPr lang="en-US" sz="1400" dirty="0">
                <a:solidFill>
                  <a:srgbClr val="FFFFFF"/>
                </a:solidFill>
              </a:rPr>
              <a:t>Classroom web policy overrides</a:t>
            </a:r>
          </a:p>
          <a:p>
            <a:pPr marL="92075" indent="-80963">
              <a:buFont typeface="Arial" panose="020B0604020202020204" pitchFamily="34" charset="0"/>
              <a:buChar char="•"/>
            </a:pPr>
            <a:r>
              <a:rPr lang="en-US" sz="1400" dirty="0">
                <a:solidFill>
                  <a:srgbClr val="FFFFFF"/>
                </a:solidFill>
              </a:rPr>
              <a:t>Email anti-spam enhancements</a:t>
            </a:r>
          </a:p>
          <a:p>
            <a:pPr marL="92075" indent="-80963">
              <a:buFont typeface="Arial" panose="020B0604020202020204" pitchFamily="34" charset="0"/>
              <a:buChar char="•"/>
            </a:pPr>
            <a:r>
              <a:rPr lang="en-US" sz="1400" dirty="0">
                <a:solidFill>
                  <a:srgbClr val="FFFFFF"/>
                </a:solidFill>
              </a:rPr>
              <a:t>Sophos Connect IPSec Client</a:t>
            </a:r>
          </a:p>
        </p:txBody>
      </p:sp>
      <p:sp>
        <p:nvSpPr>
          <p:cNvPr id="25" name="TextBox 24">
            <a:extLst>
              <a:ext uri="{FF2B5EF4-FFF2-40B4-BE49-F238E27FC236}">
                <a16:creationId xmlns:a16="http://schemas.microsoft.com/office/drawing/2014/main" id="{375606CC-4A98-5946-93D2-ED1C475384BC}"/>
              </a:ext>
            </a:extLst>
          </p:cNvPr>
          <p:cNvSpPr txBox="1"/>
          <p:nvPr/>
        </p:nvSpPr>
        <p:spPr>
          <a:xfrm>
            <a:off x="184740" y="3745239"/>
            <a:ext cx="3733854" cy="1046440"/>
          </a:xfrm>
          <a:prstGeom prst="rect">
            <a:avLst/>
          </a:prstGeom>
          <a:noFill/>
        </p:spPr>
        <p:txBody>
          <a:bodyPr wrap="square" rtlCol="0">
            <a:spAutoFit/>
          </a:bodyPr>
          <a:lstStyle/>
          <a:p>
            <a:pPr algn="ctr"/>
            <a:r>
              <a:rPr lang="en-US" sz="2000" b="1" dirty="0">
                <a:solidFill>
                  <a:srgbClr val="005BB5">
                    <a:lumMod val="20000"/>
                    <a:lumOff val="80000"/>
                  </a:srgbClr>
                </a:solidFill>
              </a:rPr>
              <a:t>Synchronized User ID</a:t>
            </a:r>
            <a:br>
              <a:rPr lang="en-US" sz="2800" dirty="0">
                <a:solidFill>
                  <a:srgbClr val="005BB5">
                    <a:lumMod val="20000"/>
                    <a:lumOff val="80000"/>
                  </a:srgbClr>
                </a:solidFill>
              </a:rPr>
            </a:br>
            <a:r>
              <a:rPr lang="en-US" sz="1400" dirty="0">
                <a:solidFill>
                  <a:srgbClr val="FFFFFF"/>
                </a:solidFill>
              </a:rPr>
              <a:t>User authentication through Security Heartbeat</a:t>
            </a:r>
            <a:br>
              <a:rPr lang="en-US" sz="1400" dirty="0">
                <a:solidFill>
                  <a:srgbClr val="FFFFFF"/>
                </a:solidFill>
              </a:rPr>
            </a:br>
            <a:endParaRPr lang="en-US" sz="2800" dirty="0">
              <a:solidFill>
                <a:srgbClr val="FFFFFF"/>
              </a:solidFill>
            </a:endParaRPr>
          </a:p>
        </p:txBody>
      </p:sp>
    </p:spTree>
    <p:extLst>
      <p:ext uri="{BB962C8B-B14F-4D97-AF65-F5344CB8AC3E}">
        <p14:creationId xmlns:p14="http://schemas.microsoft.com/office/powerpoint/2010/main" val="2110651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856848-E112-9A46-9B66-9B9D467848E5}"/>
              </a:ext>
            </a:extLst>
          </p:cNvPr>
          <p:cNvSpPr>
            <a:spLocks noGrp="1"/>
          </p:cNvSpPr>
          <p:nvPr>
            <p:ph type="sldNum" sz="quarter" idx="4294967295"/>
          </p:nvPr>
        </p:nvSpPr>
        <p:spPr>
          <a:xfrm>
            <a:off x="11684000" y="6478588"/>
            <a:ext cx="508000" cy="365125"/>
          </a:xfrm>
        </p:spPr>
        <p:txBody>
          <a:bodyPr/>
          <a:lstStyle/>
          <a:p>
            <a:fld id="{602BDA9C-0978-EE47-B544-15FE77EDF278}" type="slidenum">
              <a:rPr lang="en-US" smtClean="0"/>
              <a:pPr/>
              <a:t>20</a:t>
            </a:fld>
            <a:endParaRPr lang="en-US" dirty="0"/>
          </a:p>
        </p:txBody>
      </p:sp>
    </p:spTree>
    <p:extLst>
      <p:ext uri="{BB962C8B-B14F-4D97-AF65-F5344CB8AC3E}">
        <p14:creationId xmlns:p14="http://schemas.microsoft.com/office/powerpoint/2010/main" val="1116187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215955B-4FBB-F742-8B06-859F1CDBF8A6}"/>
              </a:ext>
            </a:extLst>
          </p:cNvPr>
          <p:cNvPicPr>
            <a:picLocks noChangeAspect="1"/>
          </p:cNvPicPr>
          <p:nvPr/>
        </p:nvPicPr>
        <p:blipFill>
          <a:blip r:embed="rId3"/>
          <a:stretch>
            <a:fillRect/>
          </a:stretch>
        </p:blipFill>
        <p:spPr>
          <a:xfrm>
            <a:off x="4125394" y="1617163"/>
            <a:ext cx="7400552" cy="4475203"/>
          </a:xfrm>
          <a:prstGeom prst="roundRect">
            <a:avLst>
              <a:gd name="adj" fmla="val 5001"/>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F85A868F-7E9F-FC47-92E3-82FC4EF32588}"/>
              </a:ext>
            </a:extLst>
          </p:cNvPr>
          <p:cNvSpPr>
            <a:spLocks noGrp="1"/>
          </p:cNvSpPr>
          <p:nvPr>
            <p:ph type="title"/>
          </p:nvPr>
        </p:nvSpPr>
        <p:spPr/>
        <p:txBody>
          <a:bodyPr>
            <a:normAutofit/>
          </a:bodyPr>
          <a:lstStyle/>
          <a:p>
            <a:r>
              <a:rPr lang="en-CA" dirty="0"/>
              <a:t>Sophos Central Management – EAP Starting Soon</a:t>
            </a:r>
          </a:p>
        </p:txBody>
      </p:sp>
      <p:sp>
        <p:nvSpPr>
          <p:cNvPr id="3" name="Slide Number Placeholder 2">
            <a:extLst>
              <a:ext uri="{FF2B5EF4-FFF2-40B4-BE49-F238E27FC236}">
                <a16:creationId xmlns:a16="http://schemas.microsoft.com/office/drawing/2014/main" id="{BA1B7E6C-C18F-4348-83D7-A9207F7FD8BD}"/>
              </a:ext>
            </a:extLst>
          </p:cNvPr>
          <p:cNvSpPr>
            <a:spLocks noGrp="1"/>
          </p:cNvSpPr>
          <p:nvPr>
            <p:ph type="sldNum" sz="quarter" idx="12"/>
          </p:nvPr>
        </p:nvSpPr>
        <p:spPr/>
        <p:txBody>
          <a:bodyPr/>
          <a:lstStyle/>
          <a:p>
            <a:fld id="{602BDA9C-0978-EE47-B544-15FE77EDF278}" type="slidenum">
              <a:rPr lang="en-US" smtClean="0"/>
              <a:pPr/>
              <a:t>3</a:t>
            </a:fld>
            <a:endParaRPr lang="en-US" dirty="0"/>
          </a:p>
        </p:txBody>
      </p:sp>
      <p:sp>
        <p:nvSpPr>
          <p:cNvPr id="4" name="Content Placeholder 3">
            <a:extLst>
              <a:ext uri="{FF2B5EF4-FFF2-40B4-BE49-F238E27FC236}">
                <a16:creationId xmlns:a16="http://schemas.microsoft.com/office/drawing/2014/main" id="{F44C7D6A-EE8F-914D-B2DE-3BD9885D7EFF}"/>
              </a:ext>
            </a:extLst>
          </p:cNvPr>
          <p:cNvSpPr>
            <a:spLocks noGrp="1"/>
          </p:cNvSpPr>
          <p:nvPr>
            <p:ph sz="quarter" idx="13"/>
          </p:nvPr>
        </p:nvSpPr>
        <p:spPr/>
        <p:txBody>
          <a:bodyPr/>
          <a:lstStyle/>
          <a:p>
            <a:r>
              <a:rPr lang="en-CA" dirty="0"/>
              <a:t>Your Complete IT Security Management Platform</a:t>
            </a:r>
          </a:p>
        </p:txBody>
      </p:sp>
      <p:pic>
        <p:nvPicPr>
          <p:cNvPr id="12" name="Picture 11">
            <a:extLst>
              <a:ext uri="{FF2B5EF4-FFF2-40B4-BE49-F238E27FC236}">
                <a16:creationId xmlns:a16="http://schemas.microsoft.com/office/drawing/2014/main" id="{565CFBD1-C25E-934D-AA14-6C43050F6A82}"/>
              </a:ext>
            </a:extLst>
          </p:cNvPr>
          <p:cNvPicPr>
            <a:picLocks noChangeAspect="1"/>
          </p:cNvPicPr>
          <p:nvPr/>
        </p:nvPicPr>
        <p:blipFill rotWithShape="1">
          <a:blip r:embed="rId4"/>
          <a:srcRect r="86273"/>
          <a:stretch/>
        </p:blipFill>
        <p:spPr>
          <a:xfrm>
            <a:off x="4125394" y="1617163"/>
            <a:ext cx="1161309" cy="4516481"/>
          </a:xfrm>
          <a:prstGeom prst="rect">
            <a:avLst/>
          </a:prstGeom>
        </p:spPr>
      </p:pic>
      <p:sp>
        <p:nvSpPr>
          <p:cNvPr id="14" name="Content Placeholder 5">
            <a:extLst>
              <a:ext uri="{FF2B5EF4-FFF2-40B4-BE49-F238E27FC236}">
                <a16:creationId xmlns:a16="http://schemas.microsoft.com/office/drawing/2014/main" id="{C40F5A8D-7C7A-1549-A6C4-30930223C1F7}"/>
              </a:ext>
            </a:extLst>
          </p:cNvPr>
          <p:cNvSpPr txBox="1">
            <a:spLocks/>
          </p:cNvSpPr>
          <p:nvPr/>
        </p:nvSpPr>
        <p:spPr>
          <a:xfrm>
            <a:off x="420130" y="1567332"/>
            <a:ext cx="3457922" cy="476026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CA" sz="1800" b="1" dirty="0">
                <a:solidFill>
                  <a:schemeClr val="bg2"/>
                </a:solidFill>
              </a:rPr>
              <a:t>One Console</a:t>
            </a:r>
            <a:endParaRPr lang="en-US" sz="1800" b="1" dirty="0">
              <a:solidFill>
                <a:schemeClr val="bg2"/>
              </a:solidFill>
            </a:endParaRPr>
          </a:p>
          <a:p>
            <a:pPr>
              <a:lnSpc>
                <a:spcPct val="100000"/>
              </a:lnSpc>
              <a:spcBef>
                <a:spcPts val="400"/>
              </a:spcBef>
            </a:pPr>
            <a:r>
              <a:rPr lang="en-US" sz="1400" dirty="0">
                <a:solidFill>
                  <a:schemeClr val="bg1">
                    <a:lumMod val="85000"/>
                  </a:schemeClr>
                </a:solidFill>
              </a:rPr>
              <a:t>View status and manage XG alongside all other Sophos Central products</a:t>
            </a:r>
          </a:p>
          <a:p>
            <a:pPr>
              <a:lnSpc>
                <a:spcPct val="100000"/>
              </a:lnSpc>
              <a:spcBef>
                <a:spcPts val="400"/>
              </a:spcBef>
            </a:pPr>
            <a:r>
              <a:rPr lang="en-US" sz="1400" dirty="0">
                <a:solidFill>
                  <a:schemeClr val="bg1">
                    <a:lumMod val="85000"/>
                  </a:schemeClr>
                </a:solidFill>
              </a:rPr>
              <a:t>Full device management via SSO</a:t>
            </a:r>
          </a:p>
          <a:p>
            <a:pPr>
              <a:lnSpc>
                <a:spcPct val="100000"/>
              </a:lnSpc>
              <a:spcBef>
                <a:spcPts val="400"/>
              </a:spcBef>
            </a:pPr>
            <a:r>
              <a:rPr lang="en-US" sz="1400" dirty="0">
                <a:solidFill>
                  <a:schemeClr val="bg1">
                    <a:lumMod val="85000"/>
                  </a:schemeClr>
                </a:solidFill>
              </a:rPr>
              <a:t>Secure remote access to all your XG devices via Sophos Central</a:t>
            </a:r>
          </a:p>
          <a:p>
            <a:pPr>
              <a:lnSpc>
                <a:spcPct val="100000"/>
              </a:lnSpc>
              <a:spcBef>
                <a:spcPts val="400"/>
              </a:spcBef>
            </a:pPr>
            <a:r>
              <a:rPr lang="en-US" sz="1400" dirty="0">
                <a:solidFill>
                  <a:schemeClr val="bg1">
                    <a:lumMod val="85000"/>
                  </a:schemeClr>
                </a:solidFill>
              </a:rPr>
              <a:t>Alerting and status for availability, license, performance, and security</a:t>
            </a:r>
          </a:p>
          <a:p>
            <a:pPr>
              <a:lnSpc>
                <a:spcPct val="100000"/>
              </a:lnSpc>
              <a:spcBef>
                <a:spcPts val="400"/>
              </a:spcBef>
            </a:pPr>
            <a:r>
              <a:rPr lang="en-US" sz="1400" dirty="0">
                <a:solidFill>
                  <a:schemeClr val="bg1">
                    <a:lumMod val="85000"/>
                  </a:schemeClr>
                </a:solidFill>
              </a:rPr>
              <a:t>Manage firmware updates</a:t>
            </a:r>
          </a:p>
          <a:p>
            <a:pPr>
              <a:lnSpc>
                <a:spcPct val="100000"/>
              </a:lnSpc>
              <a:spcBef>
                <a:spcPts val="400"/>
              </a:spcBef>
            </a:pPr>
            <a:r>
              <a:rPr lang="en-US" sz="1400" dirty="0">
                <a:solidFill>
                  <a:schemeClr val="bg1">
                    <a:lumMod val="85000"/>
                  </a:schemeClr>
                </a:solidFill>
              </a:rPr>
              <a:t>Option to store/maintain backups in Central</a:t>
            </a:r>
          </a:p>
          <a:p>
            <a:pPr>
              <a:lnSpc>
                <a:spcPct val="100000"/>
              </a:lnSpc>
              <a:spcBef>
                <a:spcPts val="400"/>
              </a:spcBef>
            </a:pPr>
            <a:r>
              <a:rPr lang="en-US" sz="1400" dirty="0">
                <a:solidFill>
                  <a:schemeClr val="bg1">
                    <a:lumMod val="85000"/>
                  </a:schemeClr>
                </a:solidFill>
              </a:rPr>
              <a:t>Zero-touch setup of new appliances</a:t>
            </a:r>
          </a:p>
          <a:p>
            <a:pPr marL="0" indent="0">
              <a:lnSpc>
                <a:spcPct val="100000"/>
              </a:lnSpc>
              <a:spcBef>
                <a:spcPts val="400"/>
              </a:spcBef>
              <a:buNone/>
            </a:pPr>
            <a:br>
              <a:rPr lang="en-US" sz="1400" dirty="0">
                <a:solidFill>
                  <a:schemeClr val="bg1">
                    <a:lumMod val="85000"/>
                  </a:schemeClr>
                </a:solidFill>
              </a:rPr>
            </a:br>
            <a:endParaRPr lang="en-US" sz="1400" dirty="0">
              <a:solidFill>
                <a:schemeClr val="bg1">
                  <a:lumMod val="85000"/>
                </a:schemeClr>
              </a:solidFill>
            </a:endParaRPr>
          </a:p>
          <a:p>
            <a:pPr marL="0" indent="0">
              <a:lnSpc>
                <a:spcPct val="100000"/>
              </a:lnSpc>
              <a:buNone/>
            </a:pPr>
            <a:r>
              <a:rPr lang="en-US" sz="1800" b="1" dirty="0">
                <a:solidFill>
                  <a:schemeClr val="bg2"/>
                </a:solidFill>
              </a:rPr>
              <a:t>Free for partners and customers!</a:t>
            </a:r>
          </a:p>
          <a:p>
            <a:pPr marL="0" indent="0">
              <a:lnSpc>
                <a:spcPct val="100000"/>
              </a:lnSpc>
              <a:buNone/>
            </a:pPr>
            <a:r>
              <a:rPr lang="en-US" sz="1800" b="1" dirty="0">
                <a:solidFill>
                  <a:schemeClr val="bg2"/>
                </a:solidFill>
              </a:rPr>
              <a:t>No Additional License Required</a:t>
            </a:r>
          </a:p>
        </p:txBody>
      </p:sp>
    </p:spTree>
    <p:extLst>
      <p:ext uri="{BB962C8B-B14F-4D97-AF65-F5344CB8AC3E}">
        <p14:creationId xmlns:p14="http://schemas.microsoft.com/office/powerpoint/2010/main" val="3577301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D461-62A4-654F-B480-D94092A49CD9}"/>
              </a:ext>
            </a:extLst>
          </p:cNvPr>
          <p:cNvSpPr>
            <a:spLocks noGrp="1"/>
          </p:cNvSpPr>
          <p:nvPr>
            <p:ph type="title"/>
          </p:nvPr>
        </p:nvSpPr>
        <p:spPr/>
        <p:txBody>
          <a:bodyPr/>
          <a:lstStyle/>
          <a:p>
            <a:r>
              <a:rPr lang="en-US" dirty="0"/>
              <a:t>Zero-Touch Deployment</a:t>
            </a:r>
          </a:p>
        </p:txBody>
      </p:sp>
      <p:sp>
        <p:nvSpPr>
          <p:cNvPr id="3" name="Slide Number Placeholder 2">
            <a:extLst>
              <a:ext uri="{FF2B5EF4-FFF2-40B4-BE49-F238E27FC236}">
                <a16:creationId xmlns:a16="http://schemas.microsoft.com/office/drawing/2014/main" id="{593F17EA-E22E-964F-B24D-298433FCA19D}"/>
              </a:ext>
            </a:extLst>
          </p:cNvPr>
          <p:cNvSpPr>
            <a:spLocks noGrp="1"/>
          </p:cNvSpPr>
          <p:nvPr>
            <p:ph type="sldNum" sz="quarter" idx="12"/>
          </p:nvPr>
        </p:nvSpPr>
        <p:spPr/>
        <p:txBody>
          <a:bodyPr/>
          <a:lstStyle/>
          <a:p>
            <a:fld id="{602BDA9C-0978-EE47-B544-15FE77EDF278}" type="slidenum">
              <a:rPr lang="en-US" smtClean="0"/>
              <a:t>4</a:t>
            </a:fld>
            <a:endParaRPr lang="en-US"/>
          </a:p>
        </p:txBody>
      </p:sp>
      <p:sp>
        <p:nvSpPr>
          <p:cNvPr id="4" name="Content Placeholder 3">
            <a:extLst>
              <a:ext uri="{FF2B5EF4-FFF2-40B4-BE49-F238E27FC236}">
                <a16:creationId xmlns:a16="http://schemas.microsoft.com/office/drawing/2014/main" id="{6F289209-2931-8240-B1EB-2E094EC5CD12}"/>
              </a:ext>
            </a:extLst>
          </p:cNvPr>
          <p:cNvSpPr>
            <a:spLocks noGrp="1"/>
          </p:cNvSpPr>
          <p:nvPr>
            <p:ph sz="quarter" idx="13"/>
          </p:nvPr>
        </p:nvSpPr>
        <p:spPr/>
        <p:txBody>
          <a:bodyPr/>
          <a:lstStyle/>
          <a:p>
            <a:r>
              <a:rPr lang="en-US" dirty="0"/>
              <a:t>Remote device deployment without an on-site engineer</a:t>
            </a:r>
          </a:p>
        </p:txBody>
      </p:sp>
      <p:pic>
        <p:nvPicPr>
          <p:cNvPr id="5" name="Picture 4">
            <a:extLst>
              <a:ext uri="{FF2B5EF4-FFF2-40B4-BE49-F238E27FC236}">
                <a16:creationId xmlns:a16="http://schemas.microsoft.com/office/drawing/2014/main" id="{4E4CE9AA-76FC-0F48-8B4A-82632CCCBB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73500" l="6457" r="93709"/>
                    </a14:imgEffect>
                  </a14:imgLayer>
                </a14:imgProps>
              </a:ext>
            </a:extLst>
          </a:blip>
          <a:stretch>
            <a:fillRect/>
          </a:stretch>
        </p:blipFill>
        <p:spPr>
          <a:xfrm>
            <a:off x="7437390" y="3831479"/>
            <a:ext cx="4714638" cy="1561138"/>
          </a:xfrm>
          <a:prstGeom prst="rect">
            <a:avLst/>
          </a:prstGeom>
        </p:spPr>
      </p:pic>
      <p:pic>
        <p:nvPicPr>
          <p:cNvPr id="6" name="Picture 5">
            <a:extLst>
              <a:ext uri="{FF2B5EF4-FFF2-40B4-BE49-F238E27FC236}">
                <a16:creationId xmlns:a16="http://schemas.microsoft.com/office/drawing/2014/main" id="{99A2BC92-649A-BC41-997A-BB0786A85025}"/>
              </a:ext>
            </a:extLst>
          </p:cNvPr>
          <p:cNvPicPr>
            <a:picLocks noChangeAspect="1"/>
          </p:cNvPicPr>
          <p:nvPr/>
        </p:nvPicPr>
        <p:blipFill>
          <a:blip r:embed="rId5"/>
          <a:stretch>
            <a:fillRect/>
          </a:stretch>
        </p:blipFill>
        <p:spPr>
          <a:xfrm>
            <a:off x="685277" y="2485279"/>
            <a:ext cx="3522125" cy="2808493"/>
          </a:xfrm>
          <a:prstGeom prst="rect">
            <a:avLst/>
          </a:prstGeom>
        </p:spPr>
      </p:pic>
      <p:pic>
        <p:nvPicPr>
          <p:cNvPr id="7" name="Picture 6">
            <a:extLst>
              <a:ext uri="{FF2B5EF4-FFF2-40B4-BE49-F238E27FC236}">
                <a16:creationId xmlns:a16="http://schemas.microsoft.com/office/drawing/2014/main" id="{863754DD-E80E-FF4D-B1AB-7D51A669F900}"/>
              </a:ext>
            </a:extLst>
          </p:cNvPr>
          <p:cNvPicPr>
            <a:picLocks noChangeAspect="1"/>
          </p:cNvPicPr>
          <p:nvPr/>
        </p:nvPicPr>
        <p:blipFill rotWithShape="1">
          <a:blip r:embed="rId6"/>
          <a:srcRect r="86273"/>
          <a:stretch/>
        </p:blipFill>
        <p:spPr>
          <a:xfrm>
            <a:off x="848795" y="2625102"/>
            <a:ext cx="452032" cy="1758013"/>
          </a:xfrm>
          <a:prstGeom prst="rect">
            <a:avLst/>
          </a:prstGeom>
        </p:spPr>
      </p:pic>
      <p:pic>
        <p:nvPicPr>
          <p:cNvPr id="9" name="Picture 8">
            <a:extLst>
              <a:ext uri="{FF2B5EF4-FFF2-40B4-BE49-F238E27FC236}">
                <a16:creationId xmlns:a16="http://schemas.microsoft.com/office/drawing/2014/main" id="{7B3078A3-3519-9946-8BE6-CE7595636CE3}"/>
              </a:ext>
            </a:extLst>
          </p:cNvPr>
          <p:cNvPicPr>
            <a:picLocks noChangeAspect="1"/>
          </p:cNvPicPr>
          <p:nvPr/>
        </p:nvPicPr>
        <p:blipFill rotWithShape="1">
          <a:blip r:embed="rId7"/>
          <a:srcRect l="13304" r="9780"/>
          <a:stretch/>
        </p:blipFill>
        <p:spPr>
          <a:xfrm>
            <a:off x="1300826" y="2625102"/>
            <a:ext cx="2804543" cy="1758013"/>
          </a:xfrm>
          <a:prstGeom prst="rect">
            <a:avLst/>
          </a:prstGeom>
        </p:spPr>
      </p:pic>
      <p:pic>
        <p:nvPicPr>
          <p:cNvPr id="10" name="Picture 9">
            <a:extLst>
              <a:ext uri="{FF2B5EF4-FFF2-40B4-BE49-F238E27FC236}">
                <a16:creationId xmlns:a16="http://schemas.microsoft.com/office/drawing/2014/main" id="{BB273230-B9EA-A245-BAE5-9C325494F851}"/>
              </a:ext>
            </a:extLst>
          </p:cNvPr>
          <p:cNvPicPr>
            <a:picLocks noChangeAspect="1"/>
          </p:cNvPicPr>
          <p:nvPr/>
        </p:nvPicPr>
        <p:blipFill>
          <a:blip r:embed="rId8">
            <a:duotone>
              <a:schemeClr val="bg2">
                <a:shade val="45000"/>
                <a:satMod val="135000"/>
              </a:schemeClr>
              <a:prstClr val="white"/>
            </a:duotone>
          </a:blip>
          <a:stretch>
            <a:fillRect/>
          </a:stretch>
        </p:blipFill>
        <p:spPr>
          <a:xfrm>
            <a:off x="5060612" y="2396379"/>
            <a:ext cx="1435100" cy="1435100"/>
          </a:xfrm>
          <a:prstGeom prst="rect">
            <a:avLst/>
          </a:prstGeom>
        </p:spPr>
      </p:pic>
      <p:pic>
        <p:nvPicPr>
          <p:cNvPr id="11" name="Picture 10">
            <a:extLst>
              <a:ext uri="{FF2B5EF4-FFF2-40B4-BE49-F238E27FC236}">
                <a16:creationId xmlns:a16="http://schemas.microsoft.com/office/drawing/2014/main" id="{39AB5BFF-D77B-B244-9873-56D31F5C3FDB}"/>
              </a:ext>
            </a:extLst>
          </p:cNvPr>
          <p:cNvPicPr>
            <a:picLocks noChangeAspect="1"/>
          </p:cNvPicPr>
          <p:nvPr/>
        </p:nvPicPr>
        <p:blipFill>
          <a:blip r:embed="rId9">
            <a:duotone>
              <a:schemeClr val="bg2">
                <a:shade val="45000"/>
                <a:satMod val="135000"/>
              </a:schemeClr>
              <a:prstClr val="white"/>
            </a:duotone>
          </a:blip>
          <a:stretch>
            <a:fillRect/>
          </a:stretch>
        </p:blipFill>
        <p:spPr>
          <a:xfrm rot="5400000">
            <a:off x="5347518" y="3912218"/>
            <a:ext cx="1270000" cy="1270000"/>
          </a:xfrm>
          <a:prstGeom prst="rect">
            <a:avLst/>
          </a:prstGeom>
        </p:spPr>
      </p:pic>
      <p:sp>
        <p:nvSpPr>
          <p:cNvPr id="12" name="Right Arrow 11">
            <a:extLst>
              <a:ext uri="{FF2B5EF4-FFF2-40B4-BE49-F238E27FC236}">
                <a16:creationId xmlns:a16="http://schemas.microsoft.com/office/drawing/2014/main" id="{9A62DBB5-18FD-2F4F-93E5-E64AE0B6B203}"/>
              </a:ext>
            </a:extLst>
          </p:cNvPr>
          <p:cNvSpPr/>
          <p:nvPr/>
        </p:nvSpPr>
        <p:spPr>
          <a:xfrm>
            <a:off x="6954790" y="4213856"/>
            <a:ext cx="482600" cy="658690"/>
          </a:xfrm>
          <a:prstGeom prst="rightArrow">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62AA8F99-4062-C846-8F42-AF425668D6D2}"/>
              </a:ext>
            </a:extLst>
          </p:cNvPr>
          <p:cNvSpPr/>
          <p:nvPr/>
        </p:nvSpPr>
        <p:spPr>
          <a:xfrm rot="5400000">
            <a:off x="5707573" y="3521332"/>
            <a:ext cx="482600" cy="658690"/>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id="{83D710F1-D54F-5649-A115-028835B738B6}"/>
              </a:ext>
            </a:extLst>
          </p:cNvPr>
          <p:cNvSpPr/>
          <p:nvPr/>
        </p:nvSpPr>
        <p:spPr>
          <a:xfrm>
            <a:off x="4392707" y="2845418"/>
            <a:ext cx="482600" cy="658690"/>
          </a:xfrm>
          <a:prstGeom prst="rightArrow">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58DD6852-70F0-1641-90E7-9608DFC75798}"/>
              </a:ext>
            </a:extLst>
          </p:cNvPr>
          <p:cNvSpPr/>
          <p:nvPr/>
        </p:nvSpPr>
        <p:spPr>
          <a:xfrm>
            <a:off x="4405407" y="4166218"/>
            <a:ext cx="482600" cy="658690"/>
          </a:xfrm>
          <a:prstGeom prst="rightArrow">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9E8A71-98D8-714F-BD70-FEC9B168A2CB}"/>
              </a:ext>
            </a:extLst>
          </p:cNvPr>
          <p:cNvSpPr/>
          <p:nvPr/>
        </p:nvSpPr>
        <p:spPr bwMode="gray">
          <a:xfrm>
            <a:off x="1126054" y="1912164"/>
            <a:ext cx="2640569" cy="573115"/>
          </a:xfrm>
          <a:prstGeom prst="rect">
            <a:avLst/>
          </a:prstGeom>
        </p:spPr>
        <p:txBody>
          <a:bodyPr wrap="square" lIns="79899" tIns="39946" rIns="79899" bIns="39946">
            <a:spAutoFit/>
          </a:bodyPr>
          <a:lstStyle/>
          <a:p>
            <a:pPr algn="ctr" defTabSz="799303"/>
            <a:r>
              <a:rPr lang="en-GB" sz="1600" b="1" dirty="0">
                <a:solidFill>
                  <a:schemeClr val="accent3"/>
                </a:solidFill>
                <a:latin typeface="Calibri"/>
                <a:cs typeface="Arial" charset="0"/>
              </a:rPr>
              <a:t>1. Use the Setup Wizard in Sophos Central</a:t>
            </a:r>
          </a:p>
        </p:txBody>
      </p:sp>
      <p:sp>
        <p:nvSpPr>
          <p:cNvPr id="18" name="Rectangle 17">
            <a:extLst>
              <a:ext uri="{FF2B5EF4-FFF2-40B4-BE49-F238E27FC236}">
                <a16:creationId xmlns:a16="http://schemas.microsoft.com/office/drawing/2014/main" id="{BA4CA946-AF83-7349-AD2A-9A917CB9B3BF}"/>
              </a:ext>
            </a:extLst>
          </p:cNvPr>
          <p:cNvSpPr/>
          <p:nvPr/>
        </p:nvSpPr>
        <p:spPr bwMode="gray">
          <a:xfrm>
            <a:off x="4475284" y="5404980"/>
            <a:ext cx="3014467" cy="788558"/>
          </a:xfrm>
          <a:prstGeom prst="rect">
            <a:avLst/>
          </a:prstGeom>
        </p:spPr>
        <p:txBody>
          <a:bodyPr wrap="square" lIns="79899" tIns="39946" rIns="79899" bIns="39946">
            <a:spAutoFit/>
          </a:bodyPr>
          <a:lstStyle/>
          <a:p>
            <a:pPr algn="ctr" defTabSz="799303"/>
            <a:r>
              <a:rPr lang="en-GB" sz="1600" b="1" dirty="0">
                <a:solidFill>
                  <a:schemeClr val="accent3"/>
                </a:solidFill>
                <a:latin typeface="Calibri"/>
                <a:cs typeface="Arial" charset="0"/>
              </a:rPr>
              <a:t>3. Transfer the Config File to a USB Stick</a:t>
            </a:r>
          </a:p>
          <a:p>
            <a:pPr algn="ctr"/>
            <a:endParaRPr lang="en-US" sz="1400" dirty="0">
              <a:solidFill>
                <a:schemeClr val="bg2"/>
              </a:solidFill>
            </a:endParaRPr>
          </a:p>
        </p:txBody>
      </p:sp>
      <p:sp>
        <p:nvSpPr>
          <p:cNvPr id="19" name="Rectangle 18">
            <a:extLst>
              <a:ext uri="{FF2B5EF4-FFF2-40B4-BE49-F238E27FC236}">
                <a16:creationId xmlns:a16="http://schemas.microsoft.com/office/drawing/2014/main" id="{8D86EA2F-544B-E34F-9499-08135FD34D28}"/>
              </a:ext>
            </a:extLst>
          </p:cNvPr>
          <p:cNvSpPr/>
          <p:nvPr/>
        </p:nvSpPr>
        <p:spPr bwMode="gray">
          <a:xfrm>
            <a:off x="6495712" y="2752885"/>
            <a:ext cx="3014467" cy="788558"/>
          </a:xfrm>
          <a:prstGeom prst="rect">
            <a:avLst/>
          </a:prstGeom>
        </p:spPr>
        <p:txBody>
          <a:bodyPr wrap="square" lIns="79899" tIns="39946" rIns="79899" bIns="39946">
            <a:spAutoFit/>
          </a:bodyPr>
          <a:lstStyle/>
          <a:p>
            <a:pPr algn="ctr" defTabSz="799303"/>
            <a:r>
              <a:rPr lang="en-GB" sz="1600" b="1" dirty="0">
                <a:solidFill>
                  <a:schemeClr val="accent3"/>
                </a:solidFill>
                <a:latin typeface="Calibri"/>
                <a:cs typeface="Arial" charset="0"/>
              </a:rPr>
              <a:t>2. (Optional) Email the Config File to the remote site</a:t>
            </a:r>
          </a:p>
          <a:p>
            <a:pPr algn="ctr"/>
            <a:endParaRPr lang="en-US" sz="1400" dirty="0">
              <a:solidFill>
                <a:schemeClr val="bg2"/>
              </a:solidFill>
            </a:endParaRPr>
          </a:p>
        </p:txBody>
      </p:sp>
      <p:sp>
        <p:nvSpPr>
          <p:cNvPr id="20" name="Rectangle 19">
            <a:extLst>
              <a:ext uri="{FF2B5EF4-FFF2-40B4-BE49-F238E27FC236}">
                <a16:creationId xmlns:a16="http://schemas.microsoft.com/office/drawing/2014/main" id="{7BBDBACA-2940-B045-8627-E0C873B3CB3D}"/>
              </a:ext>
            </a:extLst>
          </p:cNvPr>
          <p:cNvSpPr/>
          <p:nvPr/>
        </p:nvSpPr>
        <p:spPr bwMode="gray">
          <a:xfrm>
            <a:off x="8174911" y="5404980"/>
            <a:ext cx="3014467" cy="788558"/>
          </a:xfrm>
          <a:prstGeom prst="rect">
            <a:avLst/>
          </a:prstGeom>
        </p:spPr>
        <p:txBody>
          <a:bodyPr wrap="square" lIns="79899" tIns="39946" rIns="79899" bIns="39946">
            <a:spAutoFit/>
          </a:bodyPr>
          <a:lstStyle/>
          <a:p>
            <a:pPr algn="ctr" defTabSz="799303"/>
            <a:r>
              <a:rPr lang="en-GB" sz="1600" b="1" dirty="0">
                <a:solidFill>
                  <a:schemeClr val="accent3"/>
                </a:solidFill>
                <a:latin typeface="Calibri"/>
                <a:cs typeface="Arial" charset="0"/>
              </a:rPr>
              <a:t>4. Start the device with the USB stick connected</a:t>
            </a:r>
          </a:p>
          <a:p>
            <a:pPr algn="ctr"/>
            <a:endParaRPr lang="en-US" sz="1400" dirty="0">
              <a:solidFill>
                <a:schemeClr val="bg2"/>
              </a:solidFill>
            </a:endParaRPr>
          </a:p>
        </p:txBody>
      </p:sp>
    </p:spTree>
    <p:extLst>
      <p:ext uri="{BB962C8B-B14F-4D97-AF65-F5344CB8AC3E}">
        <p14:creationId xmlns:p14="http://schemas.microsoft.com/office/powerpoint/2010/main" val="3601938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alphaModFix amt="20000"/>
            <a:extLst>
              <a:ext uri="{28A0092B-C50C-407E-A947-70E740481C1C}">
                <a14:useLocalDpi xmlns:a14="http://schemas.microsoft.com/office/drawing/2010/main"/>
              </a:ext>
            </a:extLst>
          </a:blip>
          <a:stretch>
            <a:fillRect/>
          </a:stretch>
        </p:blipFill>
        <p:spPr>
          <a:xfrm>
            <a:off x="2885369" y="1797266"/>
            <a:ext cx="7342632" cy="3236114"/>
          </a:xfrm>
          <a:prstGeom prst="rect">
            <a:avLst/>
          </a:prstGeom>
        </p:spPr>
      </p:pic>
      <p:cxnSp>
        <p:nvCxnSpPr>
          <p:cNvPr id="83" name="Straight Connector 82"/>
          <p:cNvCxnSpPr/>
          <p:nvPr/>
        </p:nvCxnSpPr>
        <p:spPr>
          <a:xfrm flipV="1">
            <a:off x="8061530" y="3309066"/>
            <a:ext cx="1414043" cy="6993"/>
          </a:xfrm>
          <a:prstGeom prst="line">
            <a:avLst/>
          </a:prstGeom>
          <a:ln w="57150">
            <a:solidFill>
              <a:srgbClr val="FF0000"/>
            </a:solidFill>
            <a:prstDash val="sysDot"/>
          </a:ln>
          <a:effectLst>
            <a:glow rad="101600">
              <a:srgbClr val="C0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540992" y="3311979"/>
            <a:ext cx="1761762" cy="1"/>
          </a:xfrm>
          <a:prstGeom prst="line">
            <a:avLst/>
          </a:prstGeom>
          <a:ln w="57150">
            <a:solidFill>
              <a:srgbClr val="FF0000"/>
            </a:solidFill>
            <a:prstDash val="sysDot"/>
          </a:ln>
          <a:effectLst>
            <a:glow rad="101600">
              <a:srgbClr val="C00000">
                <a:alpha val="40000"/>
              </a:srgbClr>
            </a:glow>
          </a:effectLst>
        </p:spPr>
        <p:style>
          <a:lnRef idx="1">
            <a:schemeClr val="accent1"/>
          </a:lnRef>
          <a:fillRef idx="0">
            <a:schemeClr val="accent1"/>
          </a:fillRef>
          <a:effectRef idx="0">
            <a:schemeClr val="accent1"/>
          </a:effectRef>
          <a:fontRef idx="minor">
            <a:schemeClr val="tx1"/>
          </a:fontRef>
        </p:style>
      </p:cxnSp>
      <p:sp>
        <p:nvSpPr>
          <p:cNvPr id="85" name="Rounded Rectangle 84"/>
          <p:cNvSpPr/>
          <p:nvPr/>
        </p:nvSpPr>
        <p:spPr>
          <a:xfrm>
            <a:off x="5102810" y="3040775"/>
            <a:ext cx="2907750" cy="533833"/>
          </a:xfrm>
          <a:prstGeom prst="roundRect">
            <a:avLst>
              <a:gd name="adj" fmla="val 50000"/>
            </a:avLst>
          </a:prstGeom>
          <a:solidFill>
            <a:schemeClr val="tx2"/>
          </a:solidFill>
          <a:ln>
            <a:solidFill>
              <a:srgbClr val="FF0000"/>
            </a:solidFill>
          </a:ln>
          <a:effectLst>
            <a:glow rad="101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20000"/>
                    <a:lumOff val="80000"/>
                  </a:schemeClr>
                </a:solidFill>
              </a:rPr>
              <a:t>Security Heartbeat™</a:t>
            </a:r>
          </a:p>
        </p:txBody>
      </p:sp>
      <p:cxnSp>
        <p:nvCxnSpPr>
          <p:cNvPr id="91" name="Straight Connector 90"/>
          <p:cNvCxnSpPr/>
          <p:nvPr/>
        </p:nvCxnSpPr>
        <p:spPr>
          <a:xfrm flipV="1">
            <a:off x="1871361" y="3339254"/>
            <a:ext cx="422702" cy="1"/>
          </a:xfrm>
          <a:prstGeom prst="line">
            <a:avLst/>
          </a:prstGeom>
          <a:ln w="57150">
            <a:solidFill>
              <a:srgbClr val="FF0000"/>
            </a:solidFill>
            <a:prstDash val="solid"/>
          </a:ln>
          <a:effectLst>
            <a:glow rad="101600">
              <a:srgbClr val="C0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315170" y="3508661"/>
            <a:ext cx="8546" cy="793173"/>
          </a:xfrm>
          <a:prstGeom prst="line">
            <a:avLst/>
          </a:prstGeom>
          <a:ln w="57150">
            <a:solidFill>
              <a:srgbClr val="FF0000"/>
            </a:solidFill>
            <a:prstDash val="solid"/>
          </a:ln>
          <a:effectLst>
            <a:glow rad="101600">
              <a:srgbClr val="C00000">
                <a:alpha val="40000"/>
              </a:srgb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898757" y="3339591"/>
            <a:ext cx="422702" cy="1"/>
          </a:xfrm>
          <a:prstGeom prst="line">
            <a:avLst/>
          </a:prstGeom>
          <a:ln w="57150">
            <a:solidFill>
              <a:schemeClr val="accent4"/>
            </a:solidFill>
            <a:prstDash val="solid"/>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4"/>
          <a:stretch>
            <a:fillRect/>
          </a:stretch>
        </p:blipFill>
        <p:spPr>
          <a:xfrm>
            <a:off x="9455987" y="3020452"/>
            <a:ext cx="1063592" cy="576918"/>
          </a:xfrm>
          <a:prstGeom prst="rect">
            <a:avLst/>
          </a:prstGeom>
        </p:spPr>
      </p:pic>
      <p:sp>
        <p:nvSpPr>
          <p:cNvPr id="2" name="Title 1"/>
          <p:cNvSpPr>
            <a:spLocks noGrp="1"/>
          </p:cNvSpPr>
          <p:nvPr>
            <p:ph type="title"/>
          </p:nvPr>
        </p:nvSpPr>
        <p:spPr>
          <a:xfrm>
            <a:off x="420130" y="57323"/>
            <a:ext cx="11301984" cy="914400"/>
          </a:xfrm>
        </p:spPr>
        <p:txBody>
          <a:bodyPr/>
          <a:lstStyle/>
          <a:p>
            <a:r>
              <a:rPr lang="en-CA" dirty="0"/>
              <a:t>Lateral Movement Protection</a:t>
            </a:r>
          </a:p>
        </p:txBody>
      </p:sp>
      <p:sp>
        <p:nvSpPr>
          <p:cNvPr id="5" name="Content Placeholder 4">
            <a:extLst>
              <a:ext uri="{FF2B5EF4-FFF2-40B4-BE49-F238E27FC236}">
                <a16:creationId xmlns:a16="http://schemas.microsoft.com/office/drawing/2014/main" id="{D12966A6-BF9A-7648-BC94-6D39DA35A5EB}"/>
              </a:ext>
            </a:extLst>
          </p:cNvPr>
          <p:cNvSpPr>
            <a:spLocks noGrp="1"/>
          </p:cNvSpPr>
          <p:nvPr>
            <p:ph sz="quarter" idx="13"/>
          </p:nvPr>
        </p:nvSpPr>
        <p:spPr>
          <a:xfrm>
            <a:off x="420688" y="770882"/>
            <a:ext cx="11301412" cy="419100"/>
          </a:xfrm>
        </p:spPr>
        <p:txBody>
          <a:bodyPr/>
          <a:lstStyle/>
          <a:p>
            <a:r>
              <a:rPr lang="en-US" dirty="0"/>
              <a:t>Automatic system isolation – even on the same broadcast domain</a:t>
            </a:r>
          </a:p>
        </p:txBody>
      </p:sp>
      <p:cxnSp>
        <p:nvCxnSpPr>
          <p:cNvPr id="19" name="Straight Connector 18"/>
          <p:cNvCxnSpPr/>
          <p:nvPr/>
        </p:nvCxnSpPr>
        <p:spPr>
          <a:xfrm flipV="1">
            <a:off x="8061530" y="3309668"/>
            <a:ext cx="1414043" cy="6993"/>
          </a:xfrm>
          <a:prstGeom prst="line">
            <a:avLst/>
          </a:prstGeom>
          <a:ln w="57150">
            <a:solidFill>
              <a:schemeClr val="accent4"/>
            </a:solidFill>
            <a:prstDash val="sysDot"/>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40992" y="3312581"/>
            <a:ext cx="1761762" cy="1"/>
          </a:xfrm>
          <a:prstGeom prst="line">
            <a:avLst/>
          </a:prstGeom>
          <a:ln w="57150">
            <a:solidFill>
              <a:schemeClr val="accent4"/>
            </a:solidFill>
            <a:prstDash val="sysDot"/>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102810" y="3041377"/>
            <a:ext cx="2907750" cy="533833"/>
          </a:xfrm>
          <a:prstGeom prst="roundRect">
            <a:avLst>
              <a:gd name="adj" fmla="val 50000"/>
            </a:avLst>
          </a:prstGeom>
          <a:solidFill>
            <a:schemeClr val="tx2"/>
          </a:solidFill>
          <a:ln>
            <a:solidFill>
              <a:schemeClr val="accent4"/>
            </a:solidFill>
          </a:ln>
          <a:effectLst>
            <a:glow rad="101600">
              <a:schemeClr val="accent4">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20000"/>
                    <a:lumOff val="80000"/>
                  </a:schemeClr>
                </a:solidFill>
              </a:rPr>
              <a:t>Security Heartbeat™</a:t>
            </a:r>
          </a:p>
        </p:txBody>
      </p:sp>
      <p:pic>
        <p:nvPicPr>
          <p:cNvPr id="41" name="Picture 4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21561" y="3009894"/>
            <a:ext cx="1131115" cy="587646"/>
          </a:xfrm>
          <a:prstGeom prst="rect">
            <a:avLst/>
          </a:prstGeom>
        </p:spPr>
      </p:pic>
      <p:pic>
        <p:nvPicPr>
          <p:cNvPr id="47" name="Picture 46" descr="Ref Arch icons-13.png"/>
          <p:cNvPicPr>
            <a:picLocks noChangeAspect="1"/>
          </p:cNvPicPr>
          <p:nvPr/>
        </p:nvPicPr>
        <p:blipFill>
          <a:blip r:embed="rId6" cstate="print">
            <a:biLevel thresh="25000"/>
            <a:alphaModFix amt="35000"/>
            <a:extLst>
              <a:ext uri="{28A0092B-C50C-407E-A947-70E740481C1C}">
                <a14:useLocalDpi xmlns:a14="http://schemas.microsoft.com/office/drawing/2010/main"/>
              </a:ext>
            </a:extLst>
          </a:blip>
          <a:stretch>
            <a:fillRect/>
          </a:stretch>
        </p:blipFill>
        <p:spPr>
          <a:xfrm>
            <a:off x="791880" y="2908191"/>
            <a:ext cx="1154821" cy="670545"/>
          </a:xfrm>
          <a:prstGeom prst="rect">
            <a:avLst/>
          </a:prstGeom>
        </p:spPr>
      </p:pic>
      <p:cxnSp>
        <p:nvCxnSpPr>
          <p:cNvPr id="54" name="Straight Connector 53"/>
          <p:cNvCxnSpPr/>
          <p:nvPr/>
        </p:nvCxnSpPr>
        <p:spPr>
          <a:xfrm>
            <a:off x="3308181" y="3339591"/>
            <a:ext cx="8546" cy="793173"/>
          </a:xfrm>
          <a:prstGeom prst="line">
            <a:avLst/>
          </a:prstGeom>
          <a:ln w="57150">
            <a:solidFill>
              <a:schemeClr val="accent4"/>
            </a:solidFill>
            <a:prstDash val="solid"/>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881111" y="4052872"/>
            <a:ext cx="812016" cy="338555"/>
          </a:xfrm>
          <a:prstGeom prst="rect">
            <a:avLst/>
          </a:prstGeom>
          <a:noFill/>
        </p:spPr>
        <p:txBody>
          <a:bodyPr wrap="none" rtlCol="0">
            <a:spAutoFit/>
          </a:bodyPr>
          <a:lstStyle/>
          <a:p>
            <a:pPr algn="ctr"/>
            <a:r>
              <a:rPr lang="en-US" sz="1600" b="1" dirty="0">
                <a:solidFill>
                  <a:schemeClr val="bg1"/>
                </a:solidFill>
              </a:rPr>
              <a:t>Servers</a:t>
            </a:r>
          </a:p>
        </p:txBody>
      </p:sp>
      <p:pic>
        <p:nvPicPr>
          <p:cNvPr id="44" name="Picture 43" descr="Kit-05.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0774" y="4084939"/>
            <a:ext cx="642826" cy="1249311"/>
          </a:xfrm>
          <a:prstGeom prst="rect">
            <a:avLst/>
          </a:prstGeom>
        </p:spPr>
      </p:pic>
      <p:pic>
        <p:nvPicPr>
          <p:cNvPr id="45" name="Picture 44" descr="Kit-05.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1482" y="4083394"/>
            <a:ext cx="642826" cy="1249311"/>
          </a:xfrm>
          <a:prstGeom prst="rect">
            <a:avLst/>
          </a:prstGeom>
        </p:spPr>
      </p:pic>
      <p:pic>
        <p:nvPicPr>
          <p:cNvPr id="46" name="Picture 45" descr="Kit-11.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39349" y="4650168"/>
            <a:ext cx="598391" cy="616328"/>
          </a:xfrm>
          <a:prstGeom prst="rect">
            <a:avLst/>
          </a:prstGeom>
        </p:spPr>
      </p:pic>
      <p:sp>
        <p:nvSpPr>
          <p:cNvPr id="69" name="Rectangle 68"/>
          <p:cNvSpPr/>
          <p:nvPr/>
        </p:nvSpPr>
        <p:spPr bwMode="gray">
          <a:xfrm>
            <a:off x="5196988" y="1306192"/>
            <a:ext cx="2719393" cy="973224"/>
          </a:xfrm>
          <a:prstGeom prst="rect">
            <a:avLst/>
          </a:prstGeom>
        </p:spPr>
        <p:txBody>
          <a:bodyPr wrap="square" lIns="79899" tIns="39946" rIns="79899" bIns="39946">
            <a:spAutoFit/>
          </a:bodyPr>
          <a:lstStyle/>
          <a:p>
            <a:pPr algn="ctr" defTabSz="799303"/>
            <a:r>
              <a:rPr lang="en-GB" sz="1600" b="1" dirty="0">
                <a:solidFill>
                  <a:schemeClr val="accent3"/>
                </a:solidFill>
                <a:latin typeface="Calibri"/>
                <a:cs typeface="Arial" charset="0"/>
              </a:rPr>
              <a:t>Lateral Movement Protection</a:t>
            </a:r>
          </a:p>
          <a:p>
            <a:pPr algn="ctr"/>
            <a:r>
              <a:rPr lang="en-US" sz="1400" dirty="0">
                <a:solidFill>
                  <a:schemeClr val="bg2"/>
                </a:solidFill>
              </a:rPr>
              <a:t>XG instantly informs all healthy endpoints to ignore any traffic from a compromised device.</a:t>
            </a:r>
          </a:p>
        </p:txBody>
      </p:sp>
      <p:sp>
        <p:nvSpPr>
          <p:cNvPr id="80" name="TextBox 79"/>
          <p:cNvSpPr txBox="1"/>
          <p:nvPr/>
        </p:nvSpPr>
        <p:spPr>
          <a:xfrm>
            <a:off x="887178" y="3561003"/>
            <a:ext cx="874855" cy="338554"/>
          </a:xfrm>
          <a:prstGeom prst="rect">
            <a:avLst/>
          </a:prstGeom>
          <a:noFill/>
        </p:spPr>
        <p:txBody>
          <a:bodyPr wrap="none" rtlCol="0">
            <a:spAutoFit/>
          </a:bodyPr>
          <a:lstStyle/>
          <a:p>
            <a:pPr algn="ctr"/>
            <a:r>
              <a:rPr lang="en-US" sz="1600" b="1">
                <a:solidFill>
                  <a:schemeClr val="bg1"/>
                </a:solidFill>
              </a:rPr>
              <a:t>Internet</a:t>
            </a:r>
            <a:endParaRPr lang="en-US" sz="1600" b="1" dirty="0">
              <a:solidFill>
                <a:schemeClr val="bg1"/>
              </a:solidFill>
            </a:endParaRPr>
          </a:p>
        </p:txBody>
      </p:sp>
      <p:sp>
        <p:nvSpPr>
          <p:cNvPr id="82" name="TextBox 81"/>
          <p:cNvSpPr txBox="1"/>
          <p:nvPr/>
        </p:nvSpPr>
        <p:spPr>
          <a:xfrm>
            <a:off x="10544729" y="2999595"/>
            <a:ext cx="1037142" cy="584775"/>
          </a:xfrm>
          <a:prstGeom prst="rect">
            <a:avLst/>
          </a:prstGeom>
          <a:noFill/>
        </p:spPr>
        <p:txBody>
          <a:bodyPr wrap="none" rtlCol="0">
            <a:spAutoFit/>
          </a:bodyPr>
          <a:lstStyle/>
          <a:p>
            <a:pPr algn="ctr"/>
            <a:r>
              <a:rPr lang="en-US" sz="1600" b="1" dirty="0">
                <a:solidFill>
                  <a:schemeClr val="bg1"/>
                </a:solidFill>
              </a:rPr>
              <a:t>Sophos</a:t>
            </a:r>
            <a:br>
              <a:rPr lang="en-US" sz="1600" b="1" dirty="0">
                <a:solidFill>
                  <a:schemeClr val="bg1"/>
                </a:solidFill>
              </a:rPr>
            </a:br>
            <a:r>
              <a:rPr lang="en-US" sz="1600" b="1" dirty="0">
                <a:solidFill>
                  <a:schemeClr val="bg1"/>
                </a:solidFill>
              </a:rPr>
              <a:t>Endpoints</a:t>
            </a:r>
          </a:p>
        </p:txBody>
      </p:sp>
      <p:sp>
        <p:nvSpPr>
          <p:cNvPr id="89" name="&quot;No&quot; Symbol 88"/>
          <p:cNvSpPr/>
          <p:nvPr/>
        </p:nvSpPr>
        <p:spPr>
          <a:xfrm>
            <a:off x="3129731" y="3890580"/>
            <a:ext cx="408292" cy="382537"/>
          </a:xfrm>
          <a:prstGeom prst="noSmoking">
            <a:avLst/>
          </a:prstGeom>
          <a:solidFill>
            <a:srgbClr val="FF0000"/>
          </a:solidFill>
          <a:ln>
            <a:noFill/>
          </a:ln>
          <a:effectLst>
            <a:glow rad="101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quot;No&quot; Symbol 89"/>
          <p:cNvSpPr/>
          <p:nvPr/>
        </p:nvSpPr>
        <p:spPr>
          <a:xfrm>
            <a:off x="1696204" y="3148492"/>
            <a:ext cx="408292" cy="382537"/>
          </a:xfrm>
          <a:prstGeom prst="noSmoking">
            <a:avLst/>
          </a:prstGeom>
          <a:solidFill>
            <a:srgbClr val="FF0000"/>
          </a:solidFill>
          <a:ln>
            <a:noFill/>
          </a:ln>
          <a:effectLst>
            <a:glow rad="101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9" name="Straight Connector 48"/>
          <p:cNvCxnSpPr/>
          <p:nvPr/>
        </p:nvCxnSpPr>
        <p:spPr>
          <a:xfrm flipV="1">
            <a:off x="8044986" y="2670454"/>
            <a:ext cx="966993" cy="575333"/>
          </a:xfrm>
          <a:prstGeom prst="line">
            <a:avLst/>
          </a:prstGeom>
          <a:ln w="57150">
            <a:solidFill>
              <a:schemeClr val="accent4"/>
            </a:solidFill>
            <a:prstDash val="sysDot"/>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041145" y="3373544"/>
            <a:ext cx="1055741" cy="525507"/>
          </a:xfrm>
          <a:prstGeom prst="line">
            <a:avLst/>
          </a:prstGeom>
          <a:ln w="57150">
            <a:solidFill>
              <a:schemeClr val="accent4"/>
            </a:solidFill>
            <a:prstDash val="sysDot"/>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8998787" y="3891555"/>
            <a:ext cx="1063592" cy="576918"/>
          </a:xfrm>
          <a:prstGeom prst="rect">
            <a:avLst/>
          </a:prstGeom>
        </p:spPr>
      </p:pic>
      <p:pic>
        <p:nvPicPr>
          <p:cNvPr id="33" name="Picture 32"/>
          <p:cNvPicPr>
            <a:picLocks noChangeAspect="1"/>
          </p:cNvPicPr>
          <p:nvPr/>
        </p:nvPicPr>
        <p:blipFill>
          <a:blip r:embed="rId4"/>
          <a:stretch>
            <a:fillRect/>
          </a:stretch>
        </p:blipFill>
        <p:spPr>
          <a:xfrm>
            <a:off x="8998787" y="2106052"/>
            <a:ext cx="1063592" cy="576918"/>
          </a:xfrm>
          <a:prstGeom prst="rect">
            <a:avLst/>
          </a:prstGeom>
        </p:spPr>
      </p:pic>
      <p:sp>
        <p:nvSpPr>
          <p:cNvPr id="51" name="&quot;No&quot; Symbol 50"/>
          <p:cNvSpPr/>
          <p:nvPr/>
        </p:nvSpPr>
        <p:spPr>
          <a:xfrm>
            <a:off x="9221750" y="3091117"/>
            <a:ext cx="408292" cy="382537"/>
          </a:xfrm>
          <a:prstGeom prst="noSmoking">
            <a:avLst/>
          </a:prstGeom>
          <a:solidFill>
            <a:srgbClr val="FF0000"/>
          </a:solidFill>
          <a:ln>
            <a:noFill/>
          </a:ln>
          <a:effectLst>
            <a:glow rad="101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quot;No&quot; Symbol 51">
            <a:extLst>
              <a:ext uri="{FF2B5EF4-FFF2-40B4-BE49-F238E27FC236}">
                <a16:creationId xmlns:a16="http://schemas.microsoft.com/office/drawing/2014/main" id="{5B72D5A3-E03C-9944-849A-8E7B952646BA}"/>
              </a:ext>
            </a:extLst>
          </p:cNvPr>
          <p:cNvSpPr/>
          <p:nvPr/>
        </p:nvSpPr>
        <p:spPr>
          <a:xfrm>
            <a:off x="8820534" y="2465966"/>
            <a:ext cx="408292" cy="382537"/>
          </a:xfrm>
          <a:prstGeom prst="noSmoking">
            <a:avLst/>
          </a:prstGeom>
          <a:solidFill>
            <a:srgbClr val="FF0000"/>
          </a:solidFill>
          <a:ln>
            <a:noFill/>
          </a:ln>
          <a:effectLst>
            <a:glow rad="101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quot;No&quot; Symbol 52">
            <a:extLst>
              <a:ext uri="{FF2B5EF4-FFF2-40B4-BE49-F238E27FC236}">
                <a16:creationId xmlns:a16="http://schemas.microsoft.com/office/drawing/2014/main" id="{6B7D7A3B-F279-154A-B9E8-231DACAD1141}"/>
              </a:ext>
            </a:extLst>
          </p:cNvPr>
          <p:cNvSpPr/>
          <p:nvPr/>
        </p:nvSpPr>
        <p:spPr>
          <a:xfrm>
            <a:off x="8913841" y="3809574"/>
            <a:ext cx="408292" cy="382537"/>
          </a:xfrm>
          <a:prstGeom prst="noSmoking">
            <a:avLst/>
          </a:prstGeom>
          <a:solidFill>
            <a:srgbClr val="FF0000"/>
          </a:solidFill>
          <a:ln>
            <a:noFill/>
          </a:ln>
          <a:effectLst>
            <a:glow rad="101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TextBox 57">
            <a:extLst>
              <a:ext uri="{FF2B5EF4-FFF2-40B4-BE49-F238E27FC236}">
                <a16:creationId xmlns:a16="http://schemas.microsoft.com/office/drawing/2014/main" id="{58D786FD-F615-2141-AABD-1D2218306F1F}"/>
              </a:ext>
            </a:extLst>
          </p:cNvPr>
          <p:cNvSpPr txBox="1"/>
          <p:nvPr/>
        </p:nvSpPr>
        <p:spPr>
          <a:xfrm>
            <a:off x="2784824" y="2644712"/>
            <a:ext cx="1136658" cy="338554"/>
          </a:xfrm>
          <a:prstGeom prst="rect">
            <a:avLst/>
          </a:prstGeom>
          <a:noFill/>
        </p:spPr>
        <p:txBody>
          <a:bodyPr wrap="none" rtlCol="0">
            <a:spAutoFit/>
          </a:bodyPr>
          <a:lstStyle/>
          <a:p>
            <a:pPr algn="ctr"/>
            <a:r>
              <a:rPr lang="en-US" sz="1600" b="1" dirty="0">
                <a:solidFill>
                  <a:schemeClr val="bg1"/>
                </a:solidFill>
              </a:rPr>
              <a:t>XG Firewall</a:t>
            </a:r>
          </a:p>
        </p:txBody>
      </p:sp>
      <p:pic>
        <p:nvPicPr>
          <p:cNvPr id="61" name="Picture 60">
            <a:extLst>
              <a:ext uri="{FF2B5EF4-FFF2-40B4-BE49-F238E27FC236}">
                <a16:creationId xmlns:a16="http://schemas.microsoft.com/office/drawing/2014/main" id="{741101B2-3F9A-F745-857C-FCFDA033A7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5038" y="2670043"/>
            <a:ext cx="318034" cy="323149"/>
          </a:xfrm>
          <a:prstGeom prst="rect">
            <a:avLst/>
          </a:prstGeom>
        </p:spPr>
      </p:pic>
      <p:pic>
        <p:nvPicPr>
          <p:cNvPr id="62" name="Picture 61">
            <a:extLst>
              <a:ext uri="{FF2B5EF4-FFF2-40B4-BE49-F238E27FC236}">
                <a16:creationId xmlns:a16="http://schemas.microsoft.com/office/drawing/2014/main" id="{49480F89-C3CA-124C-ADE7-2FD2F17A400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73500" l="6457" r="93709"/>
                    </a14:imgEffect>
                  </a14:imgLayer>
                </a14:imgProps>
              </a:ext>
            </a:extLst>
          </a:blip>
          <a:stretch>
            <a:fillRect/>
          </a:stretch>
        </p:blipFill>
        <p:spPr>
          <a:xfrm>
            <a:off x="2014923" y="2890590"/>
            <a:ext cx="2575671" cy="852871"/>
          </a:xfrm>
          <a:prstGeom prst="rect">
            <a:avLst/>
          </a:prstGeom>
        </p:spPr>
      </p:pic>
      <p:sp>
        <p:nvSpPr>
          <p:cNvPr id="42" name="Rectangle 41">
            <a:extLst>
              <a:ext uri="{FF2B5EF4-FFF2-40B4-BE49-F238E27FC236}">
                <a16:creationId xmlns:a16="http://schemas.microsoft.com/office/drawing/2014/main" id="{2869B5A6-6655-3347-AE11-9BD857C05DD5}"/>
              </a:ext>
            </a:extLst>
          </p:cNvPr>
          <p:cNvSpPr/>
          <p:nvPr/>
        </p:nvSpPr>
        <p:spPr bwMode="gray">
          <a:xfrm>
            <a:off x="5161076" y="4506899"/>
            <a:ext cx="2719393" cy="973224"/>
          </a:xfrm>
          <a:prstGeom prst="rect">
            <a:avLst/>
          </a:prstGeom>
        </p:spPr>
        <p:txBody>
          <a:bodyPr wrap="square" lIns="79899" tIns="39946" rIns="79899" bIns="39946">
            <a:spAutoFit/>
          </a:bodyPr>
          <a:lstStyle/>
          <a:p>
            <a:pPr algn="ctr" defTabSz="799303"/>
            <a:r>
              <a:rPr lang="en-GB" sz="1600" b="1" dirty="0">
                <a:solidFill>
                  <a:schemeClr val="accent3"/>
                </a:solidFill>
                <a:latin typeface="Calibri"/>
                <a:cs typeface="Arial" charset="0"/>
              </a:rPr>
              <a:t>RED Heartbeat Status</a:t>
            </a:r>
          </a:p>
          <a:p>
            <a:pPr algn="ctr"/>
            <a:r>
              <a:rPr lang="en-US" sz="1400" dirty="0">
                <a:solidFill>
                  <a:schemeClr val="bg2"/>
                </a:solidFill>
              </a:rPr>
              <a:t>triggers isolation whether the result of endpoint, firewall or IPS signature detection</a:t>
            </a:r>
          </a:p>
        </p:txBody>
      </p:sp>
    </p:spTree>
    <p:extLst>
      <p:ext uri="{BB962C8B-B14F-4D97-AF65-F5344CB8AC3E}">
        <p14:creationId xmlns:p14="http://schemas.microsoft.com/office/powerpoint/2010/main" val="399708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alphaModFix amt="20000"/>
            <a:extLst>
              <a:ext uri="{28A0092B-C50C-407E-A947-70E740481C1C}">
                <a14:useLocalDpi xmlns:a14="http://schemas.microsoft.com/office/drawing/2010/main"/>
              </a:ext>
            </a:extLst>
          </a:blip>
          <a:stretch>
            <a:fillRect/>
          </a:stretch>
        </p:blipFill>
        <p:spPr>
          <a:xfrm>
            <a:off x="2885369" y="1797266"/>
            <a:ext cx="7342632" cy="3236114"/>
          </a:xfrm>
          <a:prstGeom prst="rect">
            <a:avLst/>
          </a:prstGeom>
        </p:spPr>
      </p:pic>
      <p:pic>
        <p:nvPicPr>
          <p:cNvPr id="40" name="Picture 39"/>
          <p:cNvPicPr>
            <a:picLocks noChangeAspect="1"/>
          </p:cNvPicPr>
          <p:nvPr/>
        </p:nvPicPr>
        <p:blipFill>
          <a:blip r:embed="rId4"/>
          <a:stretch>
            <a:fillRect/>
          </a:stretch>
        </p:blipFill>
        <p:spPr>
          <a:xfrm>
            <a:off x="9455987" y="3020452"/>
            <a:ext cx="1063592" cy="576918"/>
          </a:xfrm>
          <a:prstGeom prst="rect">
            <a:avLst/>
          </a:prstGeom>
        </p:spPr>
      </p:pic>
      <p:cxnSp>
        <p:nvCxnSpPr>
          <p:cNvPr id="19" name="Straight Connector 18"/>
          <p:cNvCxnSpPr/>
          <p:nvPr/>
        </p:nvCxnSpPr>
        <p:spPr>
          <a:xfrm flipV="1">
            <a:off x="8061530" y="3309668"/>
            <a:ext cx="1414043" cy="6993"/>
          </a:xfrm>
          <a:prstGeom prst="line">
            <a:avLst/>
          </a:prstGeom>
          <a:ln w="57150">
            <a:solidFill>
              <a:schemeClr val="accent4"/>
            </a:solidFill>
            <a:prstDash val="sysDot"/>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898757" y="3339591"/>
            <a:ext cx="422702" cy="1"/>
          </a:xfrm>
          <a:prstGeom prst="line">
            <a:avLst/>
          </a:prstGeom>
          <a:ln w="57150">
            <a:solidFill>
              <a:schemeClr val="accent4"/>
            </a:solidFill>
            <a:prstDash val="solid"/>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40992" y="3312581"/>
            <a:ext cx="1761762" cy="1"/>
          </a:xfrm>
          <a:prstGeom prst="line">
            <a:avLst/>
          </a:prstGeom>
          <a:ln w="57150">
            <a:solidFill>
              <a:schemeClr val="accent4"/>
            </a:solidFill>
            <a:prstDash val="sysDot"/>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5102810" y="3041377"/>
            <a:ext cx="2907750" cy="533833"/>
          </a:xfrm>
          <a:prstGeom prst="roundRect">
            <a:avLst>
              <a:gd name="adj" fmla="val 50000"/>
            </a:avLst>
          </a:prstGeom>
          <a:solidFill>
            <a:schemeClr val="tx2"/>
          </a:solidFill>
          <a:ln>
            <a:solidFill>
              <a:schemeClr val="accent4"/>
            </a:solidFill>
          </a:ln>
          <a:effectLst>
            <a:glow rad="101600">
              <a:schemeClr val="accent4">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lumMod val="20000"/>
                    <a:lumOff val="80000"/>
                  </a:schemeClr>
                </a:solidFill>
              </a:rPr>
              <a:t>Security Heartbeat™</a:t>
            </a:r>
          </a:p>
        </p:txBody>
      </p:sp>
      <p:pic>
        <p:nvPicPr>
          <p:cNvPr id="47" name="Picture 46" descr="Ref Arch icons-13.png"/>
          <p:cNvPicPr>
            <a:picLocks noChangeAspect="1"/>
          </p:cNvPicPr>
          <p:nvPr/>
        </p:nvPicPr>
        <p:blipFill>
          <a:blip r:embed="rId5" cstate="print">
            <a:biLevel thresh="25000"/>
            <a:alphaModFix amt="35000"/>
            <a:extLst>
              <a:ext uri="{28A0092B-C50C-407E-A947-70E740481C1C}">
                <a14:useLocalDpi xmlns:a14="http://schemas.microsoft.com/office/drawing/2010/main"/>
              </a:ext>
            </a:extLst>
          </a:blip>
          <a:stretch>
            <a:fillRect/>
          </a:stretch>
        </p:blipFill>
        <p:spPr>
          <a:xfrm>
            <a:off x="791880" y="2908191"/>
            <a:ext cx="1154821" cy="670545"/>
          </a:xfrm>
          <a:prstGeom prst="rect">
            <a:avLst/>
          </a:prstGeom>
        </p:spPr>
      </p:pic>
      <p:cxnSp>
        <p:nvCxnSpPr>
          <p:cNvPr id="54" name="Straight Connector 53"/>
          <p:cNvCxnSpPr/>
          <p:nvPr/>
        </p:nvCxnSpPr>
        <p:spPr>
          <a:xfrm>
            <a:off x="3308181" y="3339591"/>
            <a:ext cx="8546" cy="793173"/>
          </a:xfrm>
          <a:prstGeom prst="line">
            <a:avLst/>
          </a:prstGeom>
          <a:ln w="57150">
            <a:solidFill>
              <a:schemeClr val="accent4"/>
            </a:solidFill>
            <a:prstDash val="solid"/>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881111" y="4052872"/>
            <a:ext cx="812016" cy="338555"/>
          </a:xfrm>
          <a:prstGeom prst="rect">
            <a:avLst/>
          </a:prstGeom>
          <a:noFill/>
        </p:spPr>
        <p:txBody>
          <a:bodyPr wrap="none" rtlCol="0">
            <a:spAutoFit/>
          </a:bodyPr>
          <a:lstStyle/>
          <a:p>
            <a:pPr algn="ctr"/>
            <a:r>
              <a:rPr lang="en-US" sz="1600" b="1" dirty="0">
                <a:solidFill>
                  <a:schemeClr val="bg1"/>
                </a:solidFill>
              </a:rPr>
              <a:t>Servers</a:t>
            </a:r>
          </a:p>
        </p:txBody>
      </p:sp>
      <p:pic>
        <p:nvPicPr>
          <p:cNvPr id="44" name="Picture 43" descr="Kit-0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0774" y="4084939"/>
            <a:ext cx="642826" cy="1249311"/>
          </a:xfrm>
          <a:prstGeom prst="rect">
            <a:avLst/>
          </a:prstGeom>
        </p:spPr>
      </p:pic>
      <p:pic>
        <p:nvPicPr>
          <p:cNvPr id="45" name="Picture 44" descr="Kit-0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1482" y="4083394"/>
            <a:ext cx="642826" cy="1249311"/>
          </a:xfrm>
          <a:prstGeom prst="rect">
            <a:avLst/>
          </a:prstGeom>
        </p:spPr>
      </p:pic>
      <p:pic>
        <p:nvPicPr>
          <p:cNvPr id="46" name="Picture 45" descr="Kit-1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9349" y="4650168"/>
            <a:ext cx="598391" cy="616328"/>
          </a:xfrm>
          <a:prstGeom prst="rect">
            <a:avLst/>
          </a:prstGeom>
        </p:spPr>
      </p:pic>
      <p:sp>
        <p:nvSpPr>
          <p:cNvPr id="80" name="TextBox 79"/>
          <p:cNvSpPr txBox="1"/>
          <p:nvPr/>
        </p:nvSpPr>
        <p:spPr>
          <a:xfrm>
            <a:off x="887178" y="3561003"/>
            <a:ext cx="874855" cy="338554"/>
          </a:xfrm>
          <a:prstGeom prst="rect">
            <a:avLst/>
          </a:prstGeom>
          <a:noFill/>
        </p:spPr>
        <p:txBody>
          <a:bodyPr wrap="none" rtlCol="0">
            <a:spAutoFit/>
          </a:bodyPr>
          <a:lstStyle/>
          <a:p>
            <a:pPr algn="ctr"/>
            <a:r>
              <a:rPr lang="en-US" sz="1600" b="1">
                <a:solidFill>
                  <a:schemeClr val="bg1"/>
                </a:solidFill>
              </a:rPr>
              <a:t>Internet</a:t>
            </a:r>
            <a:endParaRPr lang="en-US" sz="1600" b="1" dirty="0">
              <a:solidFill>
                <a:schemeClr val="bg1"/>
              </a:solidFill>
            </a:endParaRPr>
          </a:p>
        </p:txBody>
      </p:sp>
      <p:sp>
        <p:nvSpPr>
          <p:cNvPr id="82" name="TextBox 81"/>
          <p:cNvSpPr txBox="1"/>
          <p:nvPr/>
        </p:nvSpPr>
        <p:spPr>
          <a:xfrm>
            <a:off x="8454568" y="3010282"/>
            <a:ext cx="1037142" cy="584775"/>
          </a:xfrm>
          <a:prstGeom prst="rect">
            <a:avLst/>
          </a:prstGeom>
          <a:noFill/>
        </p:spPr>
        <p:txBody>
          <a:bodyPr wrap="none" rtlCol="0">
            <a:spAutoFit/>
          </a:bodyPr>
          <a:lstStyle/>
          <a:p>
            <a:pPr algn="ctr"/>
            <a:r>
              <a:rPr lang="en-US" sz="1600" b="1" dirty="0">
                <a:solidFill>
                  <a:schemeClr val="bg1"/>
                </a:solidFill>
              </a:rPr>
              <a:t>Sophos</a:t>
            </a:r>
            <a:br>
              <a:rPr lang="en-US" sz="1600" b="1" dirty="0">
                <a:solidFill>
                  <a:schemeClr val="bg1"/>
                </a:solidFill>
              </a:rPr>
            </a:br>
            <a:r>
              <a:rPr lang="en-US" sz="1600" b="1" dirty="0">
                <a:solidFill>
                  <a:schemeClr val="bg1"/>
                </a:solidFill>
              </a:rPr>
              <a:t>Endpoints</a:t>
            </a:r>
          </a:p>
        </p:txBody>
      </p:sp>
      <p:cxnSp>
        <p:nvCxnSpPr>
          <p:cNvPr id="49" name="Straight Connector 48"/>
          <p:cNvCxnSpPr/>
          <p:nvPr/>
        </p:nvCxnSpPr>
        <p:spPr>
          <a:xfrm flipV="1">
            <a:off x="8044986" y="2670454"/>
            <a:ext cx="966993" cy="575333"/>
          </a:xfrm>
          <a:prstGeom prst="line">
            <a:avLst/>
          </a:prstGeom>
          <a:ln w="57150">
            <a:solidFill>
              <a:schemeClr val="accent4"/>
            </a:solidFill>
            <a:prstDash val="sysDot"/>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041145" y="3373544"/>
            <a:ext cx="1055741" cy="525507"/>
          </a:xfrm>
          <a:prstGeom prst="line">
            <a:avLst/>
          </a:prstGeom>
          <a:ln w="57150">
            <a:solidFill>
              <a:schemeClr val="accent4"/>
            </a:solidFill>
            <a:prstDash val="sysDot"/>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8998787" y="3891555"/>
            <a:ext cx="1063592" cy="576918"/>
          </a:xfrm>
          <a:prstGeom prst="rect">
            <a:avLst/>
          </a:prstGeom>
        </p:spPr>
      </p:pic>
      <p:pic>
        <p:nvPicPr>
          <p:cNvPr id="33" name="Picture 32"/>
          <p:cNvPicPr>
            <a:picLocks noChangeAspect="1"/>
          </p:cNvPicPr>
          <p:nvPr/>
        </p:nvPicPr>
        <p:blipFill>
          <a:blip r:embed="rId4"/>
          <a:stretch>
            <a:fillRect/>
          </a:stretch>
        </p:blipFill>
        <p:spPr>
          <a:xfrm>
            <a:off x="8998787" y="2106052"/>
            <a:ext cx="1063592" cy="576918"/>
          </a:xfrm>
          <a:prstGeom prst="rect">
            <a:avLst/>
          </a:prstGeom>
        </p:spPr>
      </p:pic>
      <p:sp>
        <p:nvSpPr>
          <p:cNvPr id="58" name="TextBox 57">
            <a:extLst>
              <a:ext uri="{FF2B5EF4-FFF2-40B4-BE49-F238E27FC236}">
                <a16:creationId xmlns:a16="http://schemas.microsoft.com/office/drawing/2014/main" id="{58D786FD-F615-2141-AABD-1D2218306F1F}"/>
              </a:ext>
            </a:extLst>
          </p:cNvPr>
          <p:cNvSpPr txBox="1"/>
          <p:nvPr/>
        </p:nvSpPr>
        <p:spPr>
          <a:xfrm>
            <a:off x="2784824" y="2644712"/>
            <a:ext cx="1136658" cy="338554"/>
          </a:xfrm>
          <a:prstGeom prst="rect">
            <a:avLst/>
          </a:prstGeom>
          <a:noFill/>
        </p:spPr>
        <p:txBody>
          <a:bodyPr wrap="none" rtlCol="0">
            <a:spAutoFit/>
          </a:bodyPr>
          <a:lstStyle/>
          <a:p>
            <a:pPr algn="ctr"/>
            <a:r>
              <a:rPr lang="en-US" sz="1600" b="1" dirty="0">
                <a:solidFill>
                  <a:schemeClr val="bg1"/>
                </a:solidFill>
              </a:rPr>
              <a:t>XG Firewall</a:t>
            </a:r>
          </a:p>
        </p:txBody>
      </p:sp>
      <p:pic>
        <p:nvPicPr>
          <p:cNvPr id="61" name="Picture 60">
            <a:extLst>
              <a:ext uri="{FF2B5EF4-FFF2-40B4-BE49-F238E27FC236}">
                <a16:creationId xmlns:a16="http://schemas.microsoft.com/office/drawing/2014/main" id="{741101B2-3F9A-F745-857C-FCFDA033A7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5038" y="2670043"/>
            <a:ext cx="318034" cy="323149"/>
          </a:xfrm>
          <a:prstGeom prst="rect">
            <a:avLst/>
          </a:prstGeom>
        </p:spPr>
      </p:pic>
      <p:pic>
        <p:nvPicPr>
          <p:cNvPr id="62" name="Picture 61">
            <a:extLst>
              <a:ext uri="{FF2B5EF4-FFF2-40B4-BE49-F238E27FC236}">
                <a16:creationId xmlns:a16="http://schemas.microsoft.com/office/drawing/2014/main" id="{49480F89-C3CA-124C-ADE7-2FD2F17A400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73500" l="6457" r="93709"/>
                    </a14:imgEffect>
                  </a14:imgLayer>
                </a14:imgProps>
              </a:ext>
            </a:extLst>
          </a:blip>
          <a:stretch>
            <a:fillRect/>
          </a:stretch>
        </p:blipFill>
        <p:spPr>
          <a:xfrm>
            <a:off x="2014923" y="2890590"/>
            <a:ext cx="2575671" cy="852871"/>
          </a:xfrm>
          <a:prstGeom prst="rect">
            <a:avLst/>
          </a:prstGeom>
        </p:spPr>
      </p:pic>
      <p:sp>
        <p:nvSpPr>
          <p:cNvPr id="2" name="Title 1"/>
          <p:cNvSpPr>
            <a:spLocks noGrp="1"/>
          </p:cNvSpPr>
          <p:nvPr>
            <p:ph type="title"/>
          </p:nvPr>
        </p:nvSpPr>
        <p:spPr>
          <a:xfrm>
            <a:off x="420130" y="69173"/>
            <a:ext cx="11301984" cy="914400"/>
          </a:xfrm>
        </p:spPr>
        <p:txBody>
          <a:bodyPr/>
          <a:lstStyle/>
          <a:p>
            <a:r>
              <a:rPr lang="en-CA" dirty="0"/>
              <a:t>Synchronized User ID</a:t>
            </a:r>
          </a:p>
        </p:txBody>
      </p:sp>
      <p:sp>
        <p:nvSpPr>
          <p:cNvPr id="5" name="Content Placeholder 4">
            <a:extLst>
              <a:ext uri="{FF2B5EF4-FFF2-40B4-BE49-F238E27FC236}">
                <a16:creationId xmlns:a16="http://schemas.microsoft.com/office/drawing/2014/main" id="{CB973721-7DE0-1840-9A0C-47B92C009A5D}"/>
              </a:ext>
            </a:extLst>
          </p:cNvPr>
          <p:cNvSpPr>
            <a:spLocks noGrp="1"/>
          </p:cNvSpPr>
          <p:nvPr>
            <p:ph sz="quarter" idx="13"/>
          </p:nvPr>
        </p:nvSpPr>
        <p:spPr>
          <a:xfrm>
            <a:off x="420688" y="782732"/>
            <a:ext cx="11301412" cy="419100"/>
          </a:xfrm>
        </p:spPr>
        <p:txBody>
          <a:bodyPr/>
          <a:lstStyle/>
          <a:p>
            <a:r>
              <a:rPr lang="en-US" dirty="0"/>
              <a:t>User identity synchronized between EP and Firewall automatically</a:t>
            </a:r>
          </a:p>
          <a:p>
            <a:endParaRPr lang="en-US" dirty="0"/>
          </a:p>
        </p:txBody>
      </p:sp>
      <p:sp>
        <p:nvSpPr>
          <p:cNvPr id="4" name="Content Placeholder 2"/>
          <p:cNvSpPr txBox="1">
            <a:spLocks/>
          </p:cNvSpPr>
          <p:nvPr/>
        </p:nvSpPr>
        <p:spPr>
          <a:xfrm>
            <a:off x="420702" y="6238854"/>
            <a:ext cx="11301412" cy="4191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endParaRPr lang="en-US" b="1" dirty="0">
              <a:solidFill>
                <a:schemeClr val="accent3"/>
              </a:solidFill>
            </a:endParaRPr>
          </a:p>
        </p:txBody>
      </p:sp>
      <p:sp>
        <p:nvSpPr>
          <p:cNvPr id="39" name="Rectangle 38">
            <a:extLst>
              <a:ext uri="{FF2B5EF4-FFF2-40B4-BE49-F238E27FC236}">
                <a16:creationId xmlns:a16="http://schemas.microsoft.com/office/drawing/2014/main" id="{01D5F7A5-D5FB-AF4F-8FCE-7D8654C05482}"/>
              </a:ext>
            </a:extLst>
          </p:cNvPr>
          <p:cNvSpPr/>
          <p:nvPr/>
        </p:nvSpPr>
        <p:spPr bwMode="gray">
          <a:xfrm>
            <a:off x="5102810" y="1368633"/>
            <a:ext cx="2654319" cy="973224"/>
          </a:xfrm>
          <a:prstGeom prst="rect">
            <a:avLst/>
          </a:prstGeom>
        </p:spPr>
        <p:txBody>
          <a:bodyPr wrap="square" lIns="79899" tIns="39946" rIns="79899" bIns="39946">
            <a:spAutoFit/>
          </a:bodyPr>
          <a:lstStyle/>
          <a:p>
            <a:pPr algn="ctr" defTabSz="799303"/>
            <a:r>
              <a:rPr lang="en-GB" sz="1600" b="1" dirty="0">
                <a:solidFill>
                  <a:schemeClr val="accent3"/>
                </a:solidFill>
                <a:latin typeface="Calibri"/>
                <a:cs typeface="Arial" charset="0"/>
              </a:rPr>
              <a:t>Synchronized User ID</a:t>
            </a:r>
          </a:p>
          <a:p>
            <a:pPr algn="ctr"/>
            <a:r>
              <a:rPr lang="en-US" sz="1400" dirty="0">
                <a:solidFill>
                  <a:schemeClr val="bg2"/>
                </a:solidFill>
              </a:rPr>
              <a:t>XG gets user ID from endpoints automatically that are on an Active Directory domain.</a:t>
            </a:r>
          </a:p>
        </p:txBody>
      </p:sp>
      <p:pic>
        <p:nvPicPr>
          <p:cNvPr id="42" name="Picture 41">
            <a:extLst>
              <a:ext uri="{FF2B5EF4-FFF2-40B4-BE49-F238E27FC236}">
                <a16:creationId xmlns:a16="http://schemas.microsoft.com/office/drawing/2014/main" id="{4723C789-24BC-3148-9BD7-BC82F483CA11}"/>
              </a:ext>
            </a:extLst>
          </p:cNvPr>
          <p:cNvPicPr>
            <a:picLocks noChangeAspect="1"/>
          </p:cNvPicPr>
          <p:nvPr/>
        </p:nvPicPr>
        <p:blipFill>
          <a:blip r:embed="rId11">
            <a:duotone>
              <a:schemeClr val="accent2">
                <a:shade val="45000"/>
                <a:satMod val="135000"/>
              </a:schemeClr>
              <a:prstClr val="white"/>
            </a:duotone>
          </a:blip>
          <a:stretch>
            <a:fillRect/>
          </a:stretch>
        </p:blipFill>
        <p:spPr>
          <a:xfrm>
            <a:off x="10313727" y="2060153"/>
            <a:ext cx="489242" cy="745153"/>
          </a:xfrm>
          <a:prstGeom prst="rect">
            <a:avLst/>
          </a:prstGeom>
        </p:spPr>
      </p:pic>
      <p:pic>
        <p:nvPicPr>
          <p:cNvPr id="56" name="Picture 55">
            <a:extLst>
              <a:ext uri="{FF2B5EF4-FFF2-40B4-BE49-F238E27FC236}">
                <a16:creationId xmlns:a16="http://schemas.microsoft.com/office/drawing/2014/main" id="{57FB0396-7BB3-5E4E-8F03-2348CD76FFAD}"/>
              </a:ext>
            </a:extLst>
          </p:cNvPr>
          <p:cNvPicPr>
            <a:picLocks noChangeAspect="1"/>
          </p:cNvPicPr>
          <p:nvPr/>
        </p:nvPicPr>
        <p:blipFill>
          <a:blip r:embed="rId11">
            <a:duotone>
              <a:schemeClr val="accent2">
                <a:shade val="45000"/>
                <a:satMod val="135000"/>
              </a:schemeClr>
              <a:prstClr val="white"/>
            </a:duotone>
          </a:blip>
          <a:stretch>
            <a:fillRect/>
          </a:stretch>
        </p:blipFill>
        <p:spPr>
          <a:xfrm>
            <a:off x="10796633" y="3016784"/>
            <a:ext cx="489242" cy="745153"/>
          </a:xfrm>
          <a:prstGeom prst="rect">
            <a:avLst/>
          </a:prstGeom>
        </p:spPr>
      </p:pic>
      <p:pic>
        <p:nvPicPr>
          <p:cNvPr id="57" name="Picture 56">
            <a:extLst>
              <a:ext uri="{FF2B5EF4-FFF2-40B4-BE49-F238E27FC236}">
                <a16:creationId xmlns:a16="http://schemas.microsoft.com/office/drawing/2014/main" id="{51383ACC-AD04-DA49-86B4-2B1001B96EFA}"/>
              </a:ext>
            </a:extLst>
          </p:cNvPr>
          <p:cNvPicPr>
            <a:picLocks noChangeAspect="1"/>
          </p:cNvPicPr>
          <p:nvPr/>
        </p:nvPicPr>
        <p:blipFill>
          <a:blip r:embed="rId11">
            <a:duotone>
              <a:schemeClr val="accent2">
                <a:shade val="45000"/>
                <a:satMod val="135000"/>
              </a:schemeClr>
              <a:prstClr val="white"/>
            </a:duotone>
          </a:blip>
          <a:stretch>
            <a:fillRect/>
          </a:stretch>
        </p:blipFill>
        <p:spPr>
          <a:xfrm>
            <a:off x="10253608" y="3909085"/>
            <a:ext cx="489242" cy="745153"/>
          </a:xfrm>
          <a:prstGeom prst="rect">
            <a:avLst/>
          </a:prstGeom>
        </p:spPr>
      </p:pic>
    </p:spTree>
    <p:extLst>
      <p:ext uri="{BB962C8B-B14F-4D97-AF65-F5344CB8AC3E}">
        <p14:creationId xmlns:p14="http://schemas.microsoft.com/office/powerpoint/2010/main" val="261490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9096-9D47-204C-929B-5A552C337747}"/>
              </a:ext>
            </a:extLst>
          </p:cNvPr>
          <p:cNvSpPr>
            <a:spLocks noGrp="1"/>
          </p:cNvSpPr>
          <p:nvPr>
            <p:ph type="title"/>
          </p:nvPr>
        </p:nvSpPr>
        <p:spPr/>
        <p:txBody>
          <a:bodyPr/>
          <a:lstStyle/>
          <a:p>
            <a:r>
              <a:rPr lang="en-CA" dirty="0"/>
              <a:t>Top Requested Features in XG v17.5</a:t>
            </a:r>
          </a:p>
        </p:txBody>
      </p:sp>
      <p:sp>
        <p:nvSpPr>
          <p:cNvPr id="3" name="Slide Number Placeholder 2">
            <a:extLst>
              <a:ext uri="{FF2B5EF4-FFF2-40B4-BE49-F238E27FC236}">
                <a16:creationId xmlns:a16="http://schemas.microsoft.com/office/drawing/2014/main" id="{0B707578-5566-7B4D-8F53-C1E6CC64BE14}"/>
              </a:ext>
            </a:extLst>
          </p:cNvPr>
          <p:cNvSpPr>
            <a:spLocks noGrp="1"/>
          </p:cNvSpPr>
          <p:nvPr>
            <p:ph type="sldNum" sz="quarter" idx="11"/>
          </p:nvPr>
        </p:nvSpPr>
        <p:spPr/>
        <p:txBody>
          <a:bodyPr/>
          <a:lstStyle/>
          <a:p>
            <a:fld id="{602BDA9C-0978-EE47-B544-15FE77EDF278}" type="slidenum">
              <a:rPr lang="en-US" smtClean="0"/>
              <a:pPr/>
              <a:t>7</a:t>
            </a:fld>
            <a:endParaRPr lang="en-US"/>
          </a:p>
        </p:txBody>
      </p:sp>
      <p:sp>
        <p:nvSpPr>
          <p:cNvPr id="4" name="Content Placeholder 3">
            <a:extLst>
              <a:ext uri="{FF2B5EF4-FFF2-40B4-BE49-F238E27FC236}">
                <a16:creationId xmlns:a16="http://schemas.microsoft.com/office/drawing/2014/main" id="{96A736E2-514B-684B-84C5-99F49F8D7892}"/>
              </a:ext>
            </a:extLst>
          </p:cNvPr>
          <p:cNvSpPr>
            <a:spLocks noGrp="1"/>
          </p:cNvSpPr>
          <p:nvPr>
            <p:ph idx="1"/>
          </p:nvPr>
        </p:nvSpPr>
        <p:spPr/>
        <p:txBody>
          <a:bodyPr>
            <a:normAutofit fontScale="92500" lnSpcReduction="10000"/>
          </a:bodyPr>
          <a:lstStyle/>
          <a:p>
            <a:pPr marL="7937" indent="0">
              <a:buNone/>
            </a:pPr>
            <a:r>
              <a:rPr lang="en-US" sz="2400" b="1" dirty="0">
                <a:solidFill>
                  <a:schemeClr val="bg2"/>
                </a:solidFill>
              </a:rPr>
              <a:t>EDUCATION</a:t>
            </a:r>
          </a:p>
          <a:p>
            <a:pPr marL="177800" indent="-169863">
              <a:buFont typeface="Arial" panose="020B0604020202020204" pitchFamily="34" charset="0"/>
              <a:buChar char="•"/>
            </a:pPr>
            <a:r>
              <a:rPr lang="en-US" sz="2000" dirty="0">
                <a:solidFill>
                  <a:srgbClr val="FFFFFF"/>
                </a:solidFill>
              </a:rPr>
              <a:t>Chromebook Authentication</a:t>
            </a:r>
          </a:p>
          <a:p>
            <a:pPr marL="177800" indent="-169863">
              <a:buFont typeface="Arial" panose="020B0604020202020204" pitchFamily="34" charset="0"/>
              <a:buChar char="•"/>
            </a:pPr>
            <a:r>
              <a:rPr lang="en-US" sz="2000" dirty="0">
                <a:solidFill>
                  <a:srgbClr val="FFFFFF"/>
                </a:solidFill>
              </a:rPr>
              <a:t>Classroom web policy overrides</a:t>
            </a:r>
          </a:p>
          <a:p>
            <a:pPr marL="177800" indent="-169863">
              <a:buFont typeface="Arial" panose="020B0604020202020204" pitchFamily="34" charset="0"/>
              <a:buChar char="•"/>
            </a:pPr>
            <a:r>
              <a:rPr lang="en-US" sz="2000" dirty="0">
                <a:solidFill>
                  <a:srgbClr val="FFFFFF"/>
                </a:solidFill>
              </a:rPr>
              <a:t>Web Policy-based </a:t>
            </a:r>
            <a:r>
              <a:rPr lang="en-US" sz="2000" dirty="0" err="1">
                <a:solidFill>
                  <a:srgbClr val="FFFFFF"/>
                </a:solidFill>
              </a:rPr>
              <a:t>SafeSearch</a:t>
            </a:r>
            <a:endParaRPr lang="en-US" sz="2000" dirty="0">
              <a:solidFill>
                <a:srgbClr val="FFFFFF"/>
              </a:solidFill>
            </a:endParaRPr>
          </a:p>
          <a:p>
            <a:pPr marL="7937" indent="0">
              <a:buNone/>
            </a:pPr>
            <a:r>
              <a:rPr lang="en-US" sz="2400" b="1" dirty="0">
                <a:solidFill>
                  <a:schemeClr val="bg2"/>
                </a:solidFill>
              </a:rPr>
              <a:t>PROTECTION</a:t>
            </a:r>
            <a:endParaRPr lang="en-US" sz="2400" dirty="0">
              <a:solidFill>
                <a:srgbClr val="FFFFFF"/>
              </a:solidFill>
            </a:endParaRPr>
          </a:p>
          <a:p>
            <a:pPr marL="177800" indent="-169863">
              <a:buFont typeface="Arial" panose="020B0604020202020204" pitchFamily="34" charset="0"/>
              <a:buChar char="•"/>
            </a:pPr>
            <a:r>
              <a:rPr lang="en-US" sz="2000" dirty="0">
                <a:solidFill>
                  <a:srgbClr val="FFFFFF"/>
                </a:solidFill>
              </a:rPr>
              <a:t>Email anti-spam enhancements</a:t>
            </a:r>
          </a:p>
          <a:p>
            <a:pPr marL="177800" indent="-169863">
              <a:buFont typeface="Arial" panose="020B0604020202020204" pitchFamily="34" charset="0"/>
              <a:buChar char="•"/>
            </a:pPr>
            <a:r>
              <a:rPr lang="en-US" sz="2000" dirty="0">
                <a:solidFill>
                  <a:srgbClr val="FFFFFF"/>
                </a:solidFill>
              </a:rPr>
              <a:t>TALOS IPS Enhancements</a:t>
            </a:r>
          </a:p>
          <a:p>
            <a:pPr marL="7937" indent="0">
              <a:buNone/>
            </a:pPr>
            <a:r>
              <a:rPr lang="en-US" sz="2400" b="1" dirty="0">
                <a:solidFill>
                  <a:schemeClr val="bg2"/>
                </a:solidFill>
              </a:rPr>
              <a:t>FIREWALL AND NETWORKING</a:t>
            </a:r>
          </a:p>
          <a:p>
            <a:pPr marL="177800" indent="-169863">
              <a:buFont typeface="Arial" panose="020B0604020202020204" pitchFamily="34" charset="0"/>
              <a:buChar char="•"/>
            </a:pPr>
            <a:r>
              <a:rPr lang="en-US" sz="2000" dirty="0">
                <a:solidFill>
                  <a:srgbClr val="FFFFFF"/>
                </a:solidFill>
              </a:rPr>
              <a:t>Sophos Connect IPSec Client</a:t>
            </a:r>
          </a:p>
          <a:p>
            <a:pPr marL="177800" indent="-169863">
              <a:buFont typeface="Arial" panose="020B0604020202020204" pitchFamily="34" charset="0"/>
              <a:buChar char="•"/>
            </a:pPr>
            <a:r>
              <a:rPr lang="en-US" sz="2000" dirty="0">
                <a:solidFill>
                  <a:srgbClr val="FFFFFF"/>
                </a:solidFill>
              </a:rPr>
              <a:t>Firewall rule auto grouping</a:t>
            </a:r>
          </a:p>
          <a:p>
            <a:pPr marL="177800" indent="-169863">
              <a:buFont typeface="Arial" panose="020B0604020202020204" pitchFamily="34" charset="0"/>
              <a:buChar char="•"/>
            </a:pPr>
            <a:r>
              <a:rPr lang="en-US" sz="2000" dirty="0">
                <a:solidFill>
                  <a:srgbClr val="FFFFFF"/>
                </a:solidFill>
              </a:rPr>
              <a:t>Log viewer enhancements</a:t>
            </a:r>
          </a:p>
          <a:p>
            <a:pPr marL="177800" indent="-169863">
              <a:buFont typeface="Arial" panose="020B0604020202020204" pitchFamily="34" charset="0"/>
              <a:buChar char="•"/>
            </a:pPr>
            <a:r>
              <a:rPr lang="en-US" sz="2000" dirty="0">
                <a:solidFill>
                  <a:srgbClr val="FFFFFF"/>
                </a:solidFill>
              </a:rPr>
              <a:t>Client Authentication App Enhancements</a:t>
            </a:r>
          </a:p>
          <a:p>
            <a:pPr marL="177800" indent="-169863">
              <a:buFont typeface="Arial" panose="020B0604020202020204" pitchFamily="34" charset="0"/>
              <a:buChar char="•"/>
            </a:pPr>
            <a:r>
              <a:rPr lang="en-US" sz="2000" dirty="0">
                <a:solidFill>
                  <a:srgbClr val="FFFFFF"/>
                </a:solidFill>
              </a:rPr>
              <a:t>Airgap deployment support</a:t>
            </a:r>
          </a:p>
          <a:p>
            <a:pPr marL="92075" indent="-80963">
              <a:buFont typeface="Arial" panose="020B0604020202020204" pitchFamily="34" charset="0"/>
              <a:buChar char="•"/>
            </a:pPr>
            <a:endParaRPr lang="en-US" sz="2400" dirty="0">
              <a:solidFill>
                <a:srgbClr val="FFFFFF"/>
              </a:solidFill>
            </a:endParaRPr>
          </a:p>
          <a:p>
            <a:endParaRPr lang="en-CA" sz="2400" dirty="0"/>
          </a:p>
        </p:txBody>
      </p:sp>
      <p:pic>
        <p:nvPicPr>
          <p:cNvPr id="6" name="Picture 5">
            <a:extLst>
              <a:ext uri="{FF2B5EF4-FFF2-40B4-BE49-F238E27FC236}">
                <a16:creationId xmlns:a16="http://schemas.microsoft.com/office/drawing/2014/main" id="{6C60E7F7-2058-D740-8CDD-57F00998BB47}"/>
              </a:ext>
            </a:extLst>
          </p:cNvPr>
          <p:cNvPicPr>
            <a:picLocks noChangeAspect="1"/>
          </p:cNvPicPr>
          <p:nvPr/>
        </p:nvPicPr>
        <p:blipFill>
          <a:blip r:embed="rId3"/>
          <a:stretch>
            <a:fillRect/>
          </a:stretch>
        </p:blipFill>
        <p:spPr>
          <a:xfrm>
            <a:off x="6712912" y="1366155"/>
            <a:ext cx="3345504" cy="2416197"/>
          </a:xfrm>
          <a:prstGeom prst="rect">
            <a:avLst/>
          </a:prstGeom>
        </p:spPr>
      </p:pic>
      <p:pic>
        <p:nvPicPr>
          <p:cNvPr id="10" name="Picture 9">
            <a:extLst>
              <a:ext uri="{FF2B5EF4-FFF2-40B4-BE49-F238E27FC236}">
                <a16:creationId xmlns:a16="http://schemas.microsoft.com/office/drawing/2014/main" id="{ECCCFC0B-0DC9-2149-A180-EC369ED4389B}"/>
              </a:ext>
            </a:extLst>
          </p:cNvPr>
          <p:cNvPicPr>
            <a:picLocks noChangeAspect="1"/>
          </p:cNvPicPr>
          <p:nvPr/>
        </p:nvPicPr>
        <p:blipFill>
          <a:blip r:embed="rId4"/>
          <a:stretch>
            <a:fillRect/>
          </a:stretch>
        </p:blipFill>
        <p:spPr>
          <a:xfrm>
            <a:off x="5906530" y="4279840"/>
            <a:ext cx="4958269" cy="1262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81682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p:cNvCxnSpPr/>
          <p:nvPr/>
        </p:nvCxnSpPr>
        <p:spPr>
          <a:xfrm flipV="1">
            <a:off x="1898757" y="3339591"/>
            <a:ext cx="422702" cy="1"/>
          </a:xfrm>
          <a:prstGeom prst="line">
            <a:avLst/>
          </a:prstGeom>
          <a:ln w="57150">
            <a:solidFill>
              <a:schemeClr val="accent4"/>
            </a:solidFill>
            <a:prstDash val="solid"/>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a:cxnSpLocks/>
          </p:cNvCxnSpPr>
          <p:nvPr/>
        </p:nvCxnSpPr>
        <p:spPr>
          <a:xfrm>
            <a:off x="3540992" y="3296587"/>
            <a:ext cx="5914995" cy="0"/>
          </a:xfrm>
          <a:prstGeom prst="line">
            <a:avLst/>
          </a:prstGeom>
          <a:ln w="57150">
            <a:solidFill>
              <a:schemeClr val="accent4"/>
            </a:solidFill>
            <a:prstDash val="sysDot"/>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7" name="Picture 46" descr="Ref Arch icons-13.png"/>
          <p:cNvPicPr>
            <a:picLocks noChangeAspect="1"/>
          </p:cNvPicPr>
          <p:nvPr/>
        </p:nvPicPr>
        <p:blipFill>
          <a:blip r:embed="rId3" cstate="print">
            <a:biLevel thresh="25000"/>
            <a:alphaModFix amt="35000"/>
            <a:extLst>
              <a:ext uri="{28A0092B-C50C-407E-A947-70E740481C1C}">
                <a14:useLocalDpi xmlns:a14="http://schemas.microsoft.com/office/drawing/2010/main"/>
              </a:ext>
            </a:extLst>
          </a:blip>
          <a:stretch>
            <a:fillRect/>
          </a:stretch>
        </p:blipFill>
        <p:spPr>
          <a:xfrm>
            <a:off x="791880" y="2908191"/>
            <a:ext cx="1154821" cy="670545"/>
          </a:xfrm>
          <a:prstGeom prst="rect">
            <a:avLst/>
          </a:prstGeom>
        </p:spPr>
      </p:pic>
      <p:cxnSp>
        <p:nvCxnSpPr>
          <p:cNvPr id="54" name="Straight Connector 53"/>
          <p:cNvCxnSpPr/>
          <p:nvPr/>
        </p:nvCxnSpPr>
        <p:spPr>
          <a:xfrm>
            <a:off x="3308181" y="3339591"/>
            <a:ext cx="8546" cy="793173"/>
          </a:xfrm>
          <a:prstGeom prst="line">
            <a:avLst/>
          </a:prstGeom>
          <a:ln w="57150">
            <a:solidFill>
              <a:schemeClr val="accent4"/>
            </a:solidFill>
            <a:prstDash val="solid"/>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4" name="Picture 43" descr="Kit-0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74" y="4084939"/>
            <a:ext cx="642826" cy="1249311"/>
          </a:xfrm>
          <a:prstGeom prst="rect">
            <a:avLst/>
          </a:prstGeom>
        </p:spPr>
      </p:pic>
      <p:pic>
        <p:nvPicPr>
          <p:cNvPr id="45" name="Picture 44" descr="Kit-0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482" y="4083394"/>
            <a:ext cx="642826" cy="1249311"/>
          </a:xfrm>
          <a:prstGeom prst="rect">
            <a:avLst/>
          </a:prstGeom>
        </p:spPr>
      </p:pic>
      <p:cxnSp>
        <p:nvCxnSpPr>
          <p:cNvPr id="49" name="Straight Connector 48"/>
          <p:cNvCxnSpPr/>
          <p:nvPr/>
        </p:nvCxnSpPr>
        <p:spPr>
          <a:xfrm flipV="1">
            <a:off x="8044986" y="2670454"/>
            <a:ext cx="966993" cy="575333"/>
          </a:xfrm>
          <a:prstGeom prst="line">
            <a:avLst/>
          </a:prstGeom>
          <a:ln w="57150">
            <a:solidFill>
              <a:schemeClr val="accent4"/>
            </a:solidFill>
            <a:prstDash val="sysDot"/>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041145" y="3373544"/>
            <a:ext cx="1055741" cy="525507"/>
          </a:xfrm>
          <a:prstGeom prst="line">
            <a:avLst/>
          </a:prstGeom>
          <a:ln w="57150">
            <a:solidFill>
              <a:schemeClr val="accent4"/>
            </a:solidFill>
            <a:prstDash val="sysDot"/>
          </a:ln>
          <a:effectLst>
            <a:glow rad="101600">
              <a:schemeClr val="accent4">
                <a:lumMod val="75000"/>
                <a:alpha val="40000"/>
              </a:schemeClr>
            </a:glow>
          </a:effectLst>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8D786FD-F615-2141-AABD-1D2218306F1F}"/>
              </a:ext>
            </a:extLst>
          </p:cNvPr>
          <p:cNvSpPr txBox="1"/>
          <p:nvPr/>
        </p:nvSpPr>
        <p:spPr>
          <a:xfrm>
            <a:off x="2784824" y="2644712"/>
            <a:ext cx="1136658" cy="338554"/>
          </a:xfrm>
          <a:prstGeom prst="rect">
            <a:avLst/>
          </a:prstGeom>
          <a:noFill/>
        </p:spPr>
        <p:txBody>
          <a:bodyPr wrap="none" rtlCol="0">
            <a:spAutoFit/>
          </a:bodyPr>
          <a:lstStyle/>
          <a:p>
            <a:pPr algn="ctr"/>
            <a:r>
              <a:rPr lang="en-US" sz="1600" b="1" dirty="0">
                <a:solidFill>
                  <a:schemeClr val="bg1"/>
                </a:solidFill>
              </a:rPr>
              <a:t>XG Firewall</a:t>
            </a:r>
          </a:p>
        </p:txBody>
      </p:sp>
      <p:pic>
        <p:nvPicPr>
          <p:cNvPr id="61" name="Picture 60">
            <a:extLst>
              <a:ext uri="{FF2B5EF4-FFF2-40B4-BE49-F238E27FC236}">
                <a16:creationId xmlns:a16="http://schemas.microsoft.com/office/drawing/2014/main" id="{741101B2-3F9A-F745-857C-FCFDA033A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5038" y="2670043"/>
            <a:ext cx="318034" cy="323149"/>
          </a:xfrm>
          <a:prstGeom prst="rect">
            <a:avLst/>
          </a:prstGeom>
        </p:spPr>
      </p:pic>
      <p:pic>
        <p:nvPicPr>
          <p:cNvPr id="62" name="Picture 61">
            <a:extLst>
              <a:ext uri="{FF2B5EF4-FFF2-40B4-BE49-F238E27FC236}">
                <a16:creationId xmlns:a16="http://schemas.microsoft.com/office/drawing/2014/main" id="{49480F89-C3CA-124C-ADE7-2FD2F17A400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73500" l="6457" r="93709"/>
                    </a14:imgEffect>
                  </a14:imgLayer>
                </a14:imgProps>
              </a:ext>
            </a:extLst>
          </a:blip>
          <a:stretch>
            <a:fillRect/>
          </a:stretch>
        </p:blipFill>
        <p:spPr>
          <a:xfrm>
            <a:off x="2014923" y="2890590"/>
            <a:ext cx="2575671" cy="852871"/>
          </a:xfrm>
          <a:prstGeom prst="rect">
            <a:avLst/>
          </a:prstGeom>
        </p:spPr>
      </p:pic>
      <p:sp>
        <p:nvSpPr>
          <p:cNvPr id="2" name="Title 1"/>
          <p:cNvSpPr>
            <a:spLocks noGrp="1"/>
          </p:cNvSpPr>
          <p:nvPr>
            <p:ph type="title"/>
          </p:nvPr>
        </p:nvSpPr>
        <p:spPr>
          <a:xfrm>
            <a:off x="420130" y="93587"/>
            <a:ext cx="11301984" cy="914400"/>
          </a:xfrm>
        </p:spPr>
        <p:txBody>
          <a:bodyPr/>
          <a:lstStyle/>
          <a:p>
            <a:r>
              <a:rPr lang="en-CA" dirty="0"/>
              <a:t>Chromebook User ID</a:t>
            </a:r>
          </a:p>
        </p:txBody>
      </p:sp>
      <p:sp>
        <p:nvSpPr>
          <p:cNvPr id="9" name="Content Placeholder 8">
            <a:extLst>
              <a:ext uri="{FF2B5EF4-FFF2-40B4-BE49-F238E27FC236}">
                <a16:creationId xmlns:a16="http://schemas.microsoft.com/office/drawing/2014/main" id="{36203942-2B09-444E-86B4-E4FD648C8FCE}"/>
              </a:ext>
            </a:extLst>
          </p:cNvPr>
          <p:cNvSpPr>
            <a:spLocks noGrp="1"/>
          </p:cNvSpPr>
          <p:nvPr>
            <p:ph sz="quarter" idx="13"/>
          </p:nvPr>
        </p:nvSpPr>
        <p:spPr>
          <a:xfrm>
            <a:off x="420688" y="807146"/>
            <a:ext cx="11301412" cy="419100"/>
          </a:xfrm>
        </p:spPr>
        <p:txBody>
          <a:bodyPr/>
          <a:lstStyle/>
          <a:p>
            <a:r>
              <a:rPr lang="en-US" dirty="0"/>
              <a:t>Enables user-based policy and reporting with Chromebooks</a:t>
            </a:r>
          </a:p>
        </p:txBody>
      </p:sp>
      <p:sp>
        <p:nvSpPr>
          <p:cNvPr id="39" name="Rectangle 38">
            <a:extLst>
              <a:ext uri="{FF2B5EF4-FFF2-40B4-BE49-F238E27FC236}">
                <a16:creationId xmlns:a16="http://schemas.microsoft.com/office/drawing/2014/main" id="{01D5F7A5-D5FB-AF4F-8FCE-7D8654C05482}"/>
              </a:ext>
            </a:extLst>
          </p:cNvPr>
          <p:cNvSpPr/>
          <p:nvPr/>
        </p:nvSpPr>
        <p:spPr bwMode="gray">
          <a:xfrm>
            <a:off x="4686300" y="1573541"/>
            <a:ext cx="3225799" cy="973224"/>
          </a:xfrm>
          <a:prstGeom prst="rect">
            <a:avLst/>
          </a:prstGeom>
        </p:spPr>
        <p:txBody>
          <a:bodyPr wrap="square" lIns="79899" tIns="39946" rIns="79899" bIns="39946">
            <a:spAutoFit/>
          </a:bodyPr>
          <a:lstStyle/>
          <a:p>
            <a:pPr algn="ctr" defTabSz="799303"/>
            <a:r>
              <a:rPr lang="en-GB" sz="1600" b="1" dirty="0">
                <a:solidFill>
                  <a:schemeClr val="accent3"/>
                </a:solidFill>
                <a:latin typeface="Calibri"/>
                <a:cs typeface="Arial" charset="0"/>
              </a:rPr>
              <a:t>Chromebook Support</a:t>
            </a:r>
          </a:p>
          <a:p>
            <a:pPr algn="ctr"/>
            <a:r>
              <a:rPr lang="en-US" sz="1400" dirty="0">
                <a:solidFill>
                  <a:schemeClr val="bg2"/>
                </a:solidFill>
              </a:rPr>
              <a:t>XG Firewall gets user ID from Chromebook extension agent to provide full user-based policy and reporting</a:t>
            </a:r>
          </a:p>
        </p:txBody>
      </p:sp>
      <p:pic>
        <p:nvPicPr>
          <p:cNvPr id="42" name="Picture 41">
            <a:extLst>
              <a:ext uri="{FF2B5EF4-FFF2-40B4-BE49-F238E27FC236}">
                <a16:creationId xmlns:a16="http://schemas.microsoft.com/office/drawing/2014/main" id="{4723C789-24BC-3148-9BD7-BC82F483CA11}"/>
              </a:ext>
            </a:extLst>
          </p:cNvPr>
          <p:cNvPicPr>
            <a:picLocks noChangeAspect="1"/>
          </p:cNvPicPr>
          <p:nvPr/>
        </p:nvPicPr>
        <p:blipFill>
          <a:blip r:embed="rId8">
            <a:duotone>
              <a:schemeClr val="accent2">
                <a:shade val="45000"/>
                <a:satMod val="135000"/>
              </a:schemeClr>
              <a:prstClr val="white"/>
            </a:duotone>
          </a:blip>
          <a:stretch>
            <a:fillRect/>
          </a:stretch>
        </p:blipFill>
        <p:spPr>
          <a:xfrm>
            <a:off x="10313727" y="2060153"/>
            <a:ext cx="489242" cy="745153"/>
          </a:xfrm>
          <a:prstGeom prst="rect">
            <a:avLst/>
          </a:prstGeom>
        </p:spPr>
      </p:pic>
      <p:pic>
        <p:nvPicPr>
          <p:cNvPr id="56" name="Picture 55">
            <a:extLst>
              <a:ext uri="{FF2B5EF4-FFF2-40B4-BE49-F238E27FC236}">
                <a16:creationId xmlns:a16="http://schemas.microsoft.com/office/drawing/2014/main" id="{57FB0396-7BB3-5E4E-8F03-2348CD76FFAD}"/>
              </a:ext>
            </a:extLst>
          </p:cNvPr>
          <p:cNvPicPr>
            <a:picLocks noChangeAspect="1"/>
          </p:cNvPicPr>
          <p:nvPr/>
        </p:nvPicPr>
        <p:blipFill>
          <a:blip r:embed="rId8">
            <a:duotone>
              <a:schemeClr val="accent2">
                <a:shade val="45000"/>
                <a:satMod val="135000"/>
              </a:schemeClr>
              <a:prstClr val="white"/>
            </a:duotone>
          </a:blip>
          <a:stretch>
            <a:fillRect/>
          </a:stretch>
        </p:blipFill>
        <p:spPr>
          <a:xfrm>
            <a:off x="10796633" y="3016784"/>
            <a:ext cx="489242" cy="745153"/>
          </a:xfrm>
          <a:prstGeom prst="rect">
            <a:avLst/>
          </a:prstGeom>
        </p:spPr>
      </p:pic>
      <p:pic>
        <p:nvPicPr>
          <p:cNvPr id="57" name="Picture 56">
            <a:extLst>
              <a:ext uri="{FF2B5EF4-FFF2-40B4-BE49-F238E27FC236}">
                <a16:creationId xmlns:a16="http://schemas.microsoft.com/office/drawing/2014/main" id="{51383ACC-AD04-DA49-86B4-2B1001B96EFA}"/>
              </a:ext>
            </a:extLst>
          </p:cNvPr>
          <p:cNvPicPr>
            <a:picLocks noChangeAspect="1"/>
          </p:cNvPicPr>
          <p:nvPr/>
        </p:nvPicPr>
        <p:blipFill>
          <a:blip r:embed="rId8">
            <a:duotone>
              <a:schemeClr val="accent2">
                <a:shade val="45000"/>
                <a:satMod val="135000"/>
              </a:schemeClr>
              <a:prstClr val="white"/>
            </a:duotone>
          </a:blip>
          <a:stretch>
            <a:fillRect/>
          </a:stretch>
        </p:blipFill>
        <p:spPr>
          <a:xfrm>
            <a:off x="10253608" y="3909085"/>
            <a:ext cx="489242" cy="745153"/>
          </a:xfrm>
          <a:prstGeom prst="rect">
            <a:avLst/>
          </a:prstGeom>
        </p:spPr>
      </p:pic>
      <p:pic>
        <p:nvPicPr>
          <p:cNvPr id="35" name="Picture 34">
            <a:extLst>
              <a:ext uri="{FF2B5EF4-FFF2-40B4-BE49-F238E27FC236}">
                <a16:creationId xmlns:a16="http://schemas.microsoft.com/office/drawing/2014/main" id="{F0C03988-8D51-084A-A531-09C331E5AB6F}"/>
              </a:ext>
            </a:extLst>
          </p:cNvPr>
          <p:cNvPicPr>
            <a:picLocks noChangeAspect="1"/>
          </p:cNvPicPr>
          <p:nvPr/>
        </p:nvPicPr>
        <p:blipFill>
          <a:blip r:embed="rId9"/>
          <a:stretch>
            <a:fillRect/>
          </a:stretch>
        </p:blipFill>
        <p:spPr>
          <a:xfrm>
            <a:off x="9455987" y="3020452"/>
            <a:ext cx="1063592" cy="576918"/>
          </a:xfrm>
          <a:prstGeom prst="rect">
            <a:avLst/>
          </a:prstGeom>
        </p:spPr>
      </p:pic>
      <p:pic>
        <p:nvPicPr>
          <p:cNvPr id="36" name="Picture 35">
            <a:extLst>
              <a:ext uri="{FF2B5EF4-FFF2-40B4-BE49-F238E27FC236}">
                <a16:creationId xmlns:a16="http://schemas.microsoft.com/office/drawing/2014/main" id="{EEFF6ED3-875D-3E4A-A401-520900D50C83}"/>
              </a:ext>
            </a:extLst>
          </p:cNvPr>
          <p:cNvPicPr>
            <a:picLocks noChangeAspect="1"/>
          </p:cNvPicPr>
          <p:nvPr/>
        </p:nvPicPr>
        <p:blipFill>
          <a:blip r:embed="rId9"/>
          <a:stretch>
            <a:fillRect/>
          </a:stretch>
        </p:blipFill>
        <p:spPr>
          <a:xfrm>
            <a:off x="8998787" y="3891555"/>
            <a:ext cx="1063592" cy="576918"/>
          </a:xfrm>
          <a:prstGeom prst="rect">
            <a:avLst/>
          </a:prstGeom>
        </p:spPr>
      </p:pic>
      <p:pic>
        <p:nvPicPr>
          <p:cNvPr id="37" name="Picture 36">
            <a:extLst>
              <a:ext uri="{FF2B5EF4-FFF2-40B4-BE49-F238E27FC236}">
                <a16:creationId xmlns:a16="http://schemas.microsoft.com/office/drawing/2014/main" id="{08A0AEC1-E7D3-AE40-96AD-A0CB71ACD0B9}"/>
              </a:ext>
            </a:extLst>
          </p:cNvPr>
          <p:cNvPicPr>
            <a:picLocks noChangeAspect="1"/>
          </p:cNvPicPr>
          <p:nvPr/>
        </p:nvPicPr>
        <p:blipFill>
          <a:blip r:embed="rId9"/>
          <a:stretch>
            <a:fillRect/>
          </a:stretch>
        </p:blipFill>
        <p:spPr>
          <a:xfrm>
            <a:off x="8998787" y="2106052"/>
            <a:ext cx="1063592" cy="576918"/>
          </a:xfrm>
          <a:prstGeom prst="rect">
            <a:avLst/>
          </a:prstGeom>
        </p:spPr>
      </p:pic>
      <p:pic>
        <p:nvPicPr>
          <p:cNvPr id="8" name="Picture 7">
            <a:extLst>
              <a:ext uri="{FF2B5EF4-FFF2-40B4-BE49-F238E27FC236}">
                <a16:creationId xmlns:a16="http://schemas.microsoft.com/office/drawing/2014/main" id="{637B95DB-0790-E64C-A051-65347E6A58C9}"/>
              </a:ext>
            </a:extLst>
          </p:cNvPr>
          <p:cNvPicPr>
            <a:picLocks noChangeAspect="1"/>
          </p:cNvPicPr>
          <p:nvPr/>
        </p:nvPicPr>
        <p:blipFill>
          <a:blip r:embed="rId10"/>
          <a:stretch>
            <a:fillRect/>
          </a:stretch>
        </p:blipFill>
        <p:spPr>
          <a:xfrm>
            <a:off x="9165309" y="2235441"/>
            <a:ext cx="734192" cy="278993"/>
          </a:xfrm>
          <a:prstGeom prst="rect">
            <a:avLst/>
          </a:prstGeom>
        </p:spPr>
      </p:pic>
      <p:pic>
        <p:nvPicPr>
          <p:cNvPr id="41" name="Picture 40">
            <a:extLst>
              <a:ext uri="{FF2B5EF4-FFF2-40B4-BE49-F238E27FC236}">
                <a16:creationId xmlns:a16="http://schemas.microsoft.com/office/drawing/2014/main" id="{A0F9E498-FD27-8546-BE98-FF431F331E5E}"/>
              </a:ext>
            </a:extLst>
          </p:cNvPr>
          <p:cNvPicPr>
            <a:picLocks noChangeAspect="1"/>
          </p:cNvPicPr>
          <p:nvPr/>
        </p:nvPicPr>
        <p:blipFill>
          <a:blip r:embed="rId10"/>
          <a:stretch>
            <a:fillRect/>
          </a:stretch>
        </p:blipFill>
        <p:spPr>
          <a:xfrm>
            <a:off x="9626513" y="3136330"/>
            <a:ext cx="734192" cy="278993"/>
          </a:xfrm>
          <a:prstGeom prst="rect">
            <a:avLst/>
          </a:prstGeom>
        </p:spPr>
      </p:pic>
      <p:pic>
        <p:nvPicPr>
          <p:cNvPr id="51" name="Picture 50">
            <a:extLst>
              <a:ext uri="{FF2B5EF4-FFF2-40B4-BE49-F238E27FC236}">
                <a16:creationId xmlns:a16="http://schemas.microsoft.com/office/drawing/2014/main" id="{72DF0FDA-747A-004E-ADD6-8ADBC21CC2FC}"/>
              </a:ext>
            </a:extLst>
          </p:cNvPr>
          <p:cNvPicPr>
            <a:picLocks noChangeAspect="1"/>
          </p:cNvPicPr>
          <p:nvPr/>
        </p:nvPicPr>
        <p:blipFill>
          <a:blip r:embed="rId10"/>
          <a:stretch>
            <a:fillRect/>
          </a:stretch>
        </p:blipFill>
        <p:spPr>
          <a:xfrm>
            <a:off x="9162850" y="4013755"/>
            <a:ext cx="734192" cy="278993"/>
          </a:xfrm>
          <a:prstGeom prst="rect">
            <a:avLst/>
          </a:prstGeom>
        </p:spPr>
      </p:pic>
      <p:sp>
        <p:nvSpPr>
          <p:cNvPr id="52" name="Rectangle 51">
            <a:extLst>
              <a:ext uri="{FF2B5EF4-FFF2-40B4-BE49-F238E27FC236}">
                <a16:creationId xmlns:a16="http://schemas.microsoft.com/office/drawing/2014/main" id="{E630D8FC-85A9-8342-B614-59B1D39B5C01}"/>
              </a:ext>
            </a:extLst>
          </p:cNvPr>
          <p:cNvSpPr/>
          <p:nvPr/>
        </p:nvSpPr>
        <p:spPr bwMode="gray">
          <a:xfrm>
            <a:off x="3753431" y="4302611"/>
            <a:ext cx="2660070" cy="757781"/>
          </a:xfrm>
          <a:prstGeom prst="rect">
            <a:avLst/>
          </a:prstGeom>
        </p:spPr>
        <p:txBody>
          <a:bodyPr wrap="square" lIns="79899" tIns="39946" rIns="79899" bIns="39946">
            <a:spAutoFit/>
          </a:bodyPr>
          <a:lstStyle/>
          <a:p>
            <a:pPr algn="ctr" defTabSz="799303"/>
            <a:r>
              <a:rPr lang="en-GB" sz="1600" b="1" dirty="0">
                <a:solidFill>
                  <a:schemeClr val="accent3"/>
                </a:solidFill>
                <a:latin typeface="Calibri"/>
                <a:cs typeface="Arial" charset="0"/>
              </a:rPr>
              <a:t>2. On-Premise AD Server</a:t>
            </a:r>
          </a:p>
          <a:p>
            <a:pPr algn="ctr"/>
            <a:r>
              <a:rPr lang="en-US" sz="1400" dirty="0">
                <a:solidFill>
                  <a:schemeClr val="bg2"/>
                </a:solidFill>
              </a:rPr>
              <a:t>XG Firewall configured to use AD Server Synchronized with G Suite</a:t>
            </a:r>
          </a:p>
        </p:txBody>
      </p:sp>
      <p:sp>
        <p:nvSpPr>
          <p:cNvPr id="53" name="Rectangle 52">
            <a:extLst>
              <a:ext uri="{FF2B5EF4-FFF2-40B4-BE49-F238E27FC236}">
                <a16:creationId xmlns:a16="http://schemas.microsoft.com/office/drawing/2014/main" id="{AEA69741-CE16-3244-B70F-BB5ADCEC076E}"/>
              </a:ext>
            </a:extLst>
          </p:cNvPr>
          <p:cNvSpPr/>
          <p:nvPr/>
        </p:nvSpPr>
        <p:spPr bwMode="gray">
          <a:xfrm>
            <a:off x="236365" y="3704503"/>
            <a:ext cx="2248673" cy="757781"/>
          </a:xfrm>
          <a:prstGeom prst="rect">
            <a:avLst/>
          </a:prstGeom>
        </p:spPr>
        <p:txBody>
          <a:bodyPr wrap="square" lIns="79899" tIns="39946" rIns="79899" bIns="39946">
            <a:spAutoFit/>
          </a:bodyPr>
          <a:lstStyle/>
          <a:p>
            <a:pPr algn="ctr" defTabSz="799303"/>
            <a:r>
              <a:rPr lang="en-GB" sz="1600" b="1" dirty="0">
                <a:solidFill>
                  <a:schemeClr val="accent3"/>
                </a:solidFill>
                <a:latin typeface="Calibri"/>
                <a:cs typeface="Arial" charset="0"/>
              </a:rPr>
              <a:t>1. Google G Suite</a:t>
            </a:r>
          </a:p>
          <a:p>
            <a:pPr algn="ctr"/>
            <a:r>
              <a:rPr lang="en-US" sz="1400" dirty="0">
                <a:solidFill>
                  <a:schemeClr val="bg2"/>
                </a:solidFill>
              </a:rPr>
              <a:t>Chrome Extension pushed to client devices</a:t>
            </a:r>
          </a:p>
        </p:txBody>
      </p:sp>
      <p:sp>
        <p:nvSpPr>
          <p:cNvPr id="59" name="Rectangle 58">
            <a:extLst>
              <a:ext uri="{FF2B5EF4-FFF2-40B4-BE49-F238E27FC236}">
                <a16:creationId xmlns:a16="http://schemas.microsoft.com/office/drawing/2014/main" id="{F5C1F2DE-003D-9046-BBD4-FCB11EF73BD0}"/>
              </a:ext>
            </a:extLst>
          </p:cNvPr>
          <p:cNvSpPr/>
          <p:nvPr/>
        </p:nvSpPr>
        <p:spPr bwMode="gray">
          <a:xfrm>
            <a:off x="8669165" y="4666541"/>
            <a:ext cx="2616710" cy="757781"/>
          </a:xfrm>
          <a:prstGeom prst="rect">
            <a:avLst/>
          </a:prstGeom>
        </p:spPr>
        <p:txBody>
          <a:bodyPr wrap="square" lIns="79899" tIns="39946" rIns="79899" bIns="39946">
            <a:spAutoFit/>
          </a:bodyPr>
          <a:lstStyle/>
          <a:p>
            <a:pPr algn="ctr" defTabSz="799303"/>
            <a:r>
              <a:rPr lang="en-GB" sz="1600" b="1" dirty="0">
                <a:solidFill>
                  <a:schemeClr val="accent3"/>
                </a:solidFill>
                <a:latin typeface="Calibri"/>
                <a:cs typeface="Arial" charset="0"/>
              </a:rPr>
              <a:t>3. Chromebook Devices</a:t>
            </a:r>
          </a:p>
          <a:p>
            <a:pPr algn="ctr"/>
            <a:r>
              <a:rPr lang="en-US" sz="1400" dirty="0">
                <a:solidFill>
                  <a:schemeClr val="bg2"/>
                </a:solidFill>
              </a:rPr>
              <a:t>Chromebook extension shares User ID with XG Firewall</a:t>
            </a:r>
          </a:p>
        </p:txBody>
      </p:sp>
    </p:spTree>
    <p:extLst>
      <p:ext uri="{BB962C8B-B14F-4D97-AF65-F5344CB8AC3E}">
        <p14:creationId xmlns:p14="http://schemas.microsoft.com/office/powerpoint/2010/main" val="162456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462A-4CAA-BB47-AA5B-FA0267F5422F}"/>
              </a:ext>
            </a:extLst>
          </p:cNvPr>
          <p:cNvSpPr>
            <a:spLocks noGrp="1"/>
          </p:cNvSpPr>
          <p:nvPr>
            <p:ph type="title"/>
          </p:nvPr>
        </p:nvSpPr>
        <p:spPr/>
        <p:txBody>
          <a:bodyPr/>
          <a:lstStyle/>
          <a:p>
            <a:r>
              <a:rPr lang="en-US" dirty="0"/>
              <a:t>New Web Policy Options</a:t>
            </a:r>
          </a:p>
        </p:txBody>
      </p:sp>
      <p:sp>
        <p:nvSpPr>
          <p:cNvPr id="6" name="Content Placeholder 5">
            <a:extLst>
              <a:ext uri="{FF2B5EF4-FFF2-40B4-BE49-F238E27FC236}">
                <a16:creationId xmlns:a16="http://schemas.microsoft.com/office/drawing/2014/main" id="{4491FB89-8FCF-BA4E-87F7-28C48809D860}"/>
              </a:ext>
            </a:extLst>
          </p:cNvPr>
          <p:cNvSpPr>
            <a:spLocks noGrp="1"/>
          </p:cNvSpPr>
          <p:nvPr>
            <p:ph sz="quarter" idx="13"/>
          </p:nvPr>
        </p:nvSpPr>
        <p:spPr/>
        <p:txBody>
          <a:bodyPr/>
          <a:lstStyle/>
          <a:p>
            <a:r>
              <a:rPr lang="en-US" dirty="0"/>
              <a:t>Greater flexibility for </a:t>
            </a:r>
            <a:r>
              <a:rPr lang="en-US" dirty="0" err="1"/>
              <a:t>SafeSearch</a:t>
            </a:r>
            <a:r>
              <a:rPr lang="en-US" dirty="0"/>
              <a:t>, YouTube and unblocking sites for education</a:t>
            </a:r>
          </a:p>
        </p:txBody>
      </p:sp>
      <p:pic>
        <p:nvPicPr>
          <p:cNvPr id="4" name="Picture 3">
            <a:extLst>
              <a:ext uri="{FF2B5EF4-FFF2-40B4-BE49-F238E27FC236}">
                <a16:creationId xmlns:a16="http://schemas.microsoft.com/office/drawing/2014/main" id="{BDA11BA9-C6A1-E548-9673-AF1B652F61BF}"/>
              </a:ext>
            </a:extLst>
          </p:cNvPr>
          <p:cNvPicPr>
            <a:picLocks noChangeAspect="1"/>
          </p:cNvPicPr>
          <p:nvPr/>
        </p:nvPicPr>
        <p:blipFill rotWithShape="1">
          <a:blip r:embed="rId3"/>
          <a:srcRect t="3105" b="31773"/>
          <a:stretch/>
        </p:blipFill>
        <p:spPr>
          <a:xfrm>
            <a:off x="4897315" y="1969084"/>
            <a:ext cx="6192556" cy="3464561"/>
          </a:xfrm>
          <a:prstGeom prst="roundRect">
            <a:avLst>
              <a:gd name="adj" fmla="val 1912"/>
            </a:avLst>
          </a:prstGeom>
          <a:solidFill>
            <a:srgbClr val="FFFFFF">
              <a:shade val="85000"/>
            </a:srgbClr>
          </a:solidFill>
          <a:ln>
            <a:noFill/>
          </a:ln>
          <a:effectLst>
            <a:reflection blurRad="12700" stA="38000" endPos="28000" dist="5000" dir="5400000" sy="-100000" algn="bl" rotWithShape="0"/>
          </a:effectLst>
        </p:spPr>
      </p:pic>
      <p:sp>
        <p:nvSpPr>
          <p:cNvPr id="5" name="Content Placeholder 5">
            <a:extLst>
              <a:ext uri="{FF2B5EF4-FFF2-40B4-BE49-F238E27FC236}">
                <a16:creationId xmlns:a16="http://schemas.microsoft.com/office/drawing/2014/main" id="{3DDA7892-DC3D-1D4C-A114-8784F8051845}"/>
              </a:ext>
            </a:extLst>
          </p:cNvPr>
          <p:cNvSpPr txBox="1">
            <a:spLocks/>
          </p:cNvSpPr>
          <p:nvPr/>
        </p:nvSpPr>
        <p:spPr>
          <a:xfrm>
            <a:off x="420130" y="1798845"/>
            <a:ext cx="3250184" cy="4160021"/>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None/>
            </a:pPr>
            <a:r>
              <a:rPr lang="en-CA" sz="2400" b="1" dirty="0">
                <a:solidFill>
                  <a:schemeClr val="bg2"/>
                </a:solidFill>
              </a:rPr>
              <a:t>What’s New</a:t>
            </a:r>
            <a:endParaRPr lang="en-US" sz="2400" b="1" dirty="0">
              <a:solidFill>
                <a:schemeClr val="bg2"/>
              </a:solidFill>
            </a:endParaRPr>
          </a:p>
          <a:p>
            <a:pPr>
              <a:lnSpc>
                <a:spcPct val="100000"/>
              </a:lnSpc>
              <a:spcBef>
                <a:spcPts val="400"/>
              </a:spcBef>
            </a:pPr>
            <a:r>
              <a:rPr lang="en-US" sz="1800" dirty="0" err="1">
                <a:solidFill>
                  <a:schemeClr val="bg1">
                    <a:lumMod val="85000"/>
                  </a:schemeClr>
                </a:solidFill>
              </a:rPr>
              <a:t>SafeSearch</a:t>
            </a:r>
            <a:r>
              <a:rPr lang="en-US" sz="1800" dirty="0">
                <a:solidFill>
                  <a:schemeClr val="bg1">
                    <a:lumMod val="85000"/>
                  </a:schemeClr>
                </a:solidFill>
              </a:rPr>
              <a:t> and YouTube restrictions are now part of web filtering policy settings – enabling user/group based control of these features</a:t>
            </a:r>
          </a:p>
          <a:p>
            <a:pPr marL="0" indent="0">
              <a:lnSpc>
                <a:spcPct val="100000"/>
              </a:lnSpc>
              <a:spcBef>
                <a:spcPts val="400"/>
              </a:spcBef>
              <a:buNone/>
            </a:pPr>
            <a:br>
              <a:rPr lang="en-US" sz="1800" dirty="0">
                <a:solidFill>
                  <a:schemeClr val="bg1">
                    <a:lumMod val="85000"/>
                  </a:schemeClr>
                </a:solidFill>
              </a:rPr>
            </a:br>
            <a:endParaRPr lang="en-US" sz="1800" dirty="0">
              <a:solidFill>
                <a:schemeClr val="bg1">
                  <a:lumMod val="85000"/>
                </a:schemeClr>
              </a:solidFill>
            </a:endParaRPr>
          </a:p>
        </p:txBody>
      </p:sp>
    </p:spTree>
    <p:extLst>
      <p:ext uri="{BB962C8B-B14F-4D97-AF65-F5344CB8AC3E}">
        <p14:creationId xmlns:p14="http://schemas.microsoft.com/office/powerpoint/2010/main" val="1092464096"/>
      </p:ext>
    </p:extLst>
  </p:cSld>
  <p:clrMapOvr>
    <a:masterClrMapping/>
  </p:clrMapOvr>
</p:sld>
</file>

<file path=ppt/theme/theme1.xml><?xml version="1.0" encoding="utf-8"?>
<a:theme xmlns:a="http://schemas.openxmlformats.org/drawingml/2006/main" name="Sophos">
  <a:themeElements>
    <a:clrScheme name="Sophos 5">
      <a:dk1>
        <a:srgbClr val="5A5A5A"/>
      </a:dk1>
      <a:lt1>
        <a:srgbClr val="FFFFFF"/>
      </a:lt1>
      <a:dk2>
        <a:srgbClr val="102939"/>
      </a:dk2>
      <a:lt2>
        <a:srgbClr val="6EB4E7"/>
      </a:lt2>
      <a:accent1>
        <a:srgbClr val="005BB5"/>
      </a:accent1>
      <a:accent2>
        <a:srgbClr val="0090DD"/>
      </a:accent2>
      <a:accent3>
        <a:srgbClr val="FF8300"/>
      </a:accent3>
      <a:accent4>
        <a:srgbClr val="3FAE29"/>
      </a:accent4>
      <a:accent5>
        <a:srgbClr val="00ABC7"/>
      </a:accent5>
      <a:accent6>
        <a:srgbClr val="003D7A"/>
      </a:accent6>
      <a:hlink>
        <a:srgbClr val="005EB8"/>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phos Corporate Template 16-9-3" id="{20B91C66-B56A-CF43-A921-4A069630F8D8}" vid="{CD4E6E90-A912-3D40-8C02-F89B7C6A4B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11843</TotalTime>
  <Words>3141</Words>
  <Application>Microsoft Office PowerPoint</Application>
  <PresentationFormat>Widescreen</PresentationFormat>
  <Paragraphs>242</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Calibri Light</vt:lpstr>
      <vt:lpstr>Courier New</vt:lpstr>
      <vt:lpstr>Franklin Gothic Demi</vt:lpstr>
      <vt:lpstr>LucidaGrande</vt:lpstr>
      <vt:lpstr>Wingdings</vt:lpstr>
      <vt:lpstr>Sophos</vt:lpstr>
      <vt:lpstr>What’s New in v17.5</vt:lpstr>
      <vt:lpstr>Key New Features in v17.5</vt:lpstr>
      <vt:lpstr>Sophos Central Management – EAP Starting Soon</vt:lpstr>
      <vt:lpstr>Zero-Touch Deployment</vt:lpstr>
      <vt:lpstr>Lateral Movement Protection</vt:lpstr>
      <vt:lpstr>Synchronized User ID</vt:lpstr>
      <vt:lpstr>Top Requested Features in XG v17.5</vt:lpstr>
      <vt:lpstr>Chromebook User ID</vt:lpstr>
      <vt:lpstr>New Web Policy Options</vt:lpstr>
      <vt:lpstr>New Web Policy Options</vt:lpstr>
      <vt:lpstr>Firewall Rule Grouping</vt:lpstr>
      <vt:lpstr>Firewall Rule Grouping</vt:lpstr>
      <vt:lpstr>Log Viewer Enhancements</vt:lpstr>
      <vt:lpstr>Email Enhancements</vt:lpstr>
      <vt:lpstr>IPS Enhancements</vt:lpstr>
      <vt:lpstr>Sophos Connect IPSec Client</vt:lpstr>
      <vt:lpstr>IPSec and SD-WAN Failover and Restore</vt:lpstr>
      <vt:lpstr>Sophos Client Authentication</vt:lpstr>
      <vt:lpstr>APX – Wave 2 Access Points – Coming in v17.5 MR1</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Sophos XG Firewall</dc:title>
  <dc:creator>Chris McCormack</dc:creator>
  <cp:lastModifiedBy>Chris Jones</cp:lastModifiedBy>
  <cp:revision>169</cp:revision>
  <cp:lastPrinted>2016-03-23T18:25:27Z</cp:lastPrinted>
  <dcterms:created xsi:type="dcterms:W3CDTF">2016-06-13T21:36:11Z</dcterms:created>
  <dcterms:modified xsi:type="dcterms:W3CDTF">2018-10-31T11:21:07Z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96700893</vt:i4>
  </property>
  <property fmtid="{D5CDD505-2E9C-101B-9397-08002B2CF9AE}" pid="3" name="_NewReviewCycle">
    <vt:lpwstr/>
  </property>
  <property fmtid="{D5CDD505-2E9C-101B-9397-08002B2CF9AE}" pid="4" name="_EmailSubject">
    <vt:lpwstr>KH PKO keynote</vt:lpwstr>
  </property>
  <property fmtid="{D5CDD505-2E9C-101B-9397-08002B2CF9AE}" pid="5" name="_AuthorEmail">
    <vt:lpwstr>kris.hagerman@sophos.com</vt:lpwstr>
  </property>
  <property fmtid="{D5CDD505-2E9C-101B-9397-08002B2CF9AE}" pid="6" name="_AuthorEmailDisplayName">
    <vt:lpwstr>Kris Hagerman</vt:lpwstr>
  </property>
  <property fmtid="{D5CDD505-2E9C-101B-9397-08002B2CF9AE}" pid="7" name="_PreviousAdHocReviewCycleID">
    <vt:i4>-1472469932</vt:i4>
  </property>
</Properties>
</file>